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40"/>
  </p:notesMasterIdLst>
  <p:handoutMasterIdLst>
    <p:handoutMasterId r:id="rId41"/>
  </p:handoutMasterIdLst>
  <p:sldIdLst>
    <p:sldId id="311" r:id="rId2"/>
    <p:sldId id="312" r:id="rId3"/>
    <p:sldId id="304" r:id="rId4"/>
    <p:sldId id="313" r:id="rId5"/>
    <p:sldId id="305" r:id="rId6"/>
    <p:sldId id="309" r:id="rId7"/>
    <p:sldId id="314" r:id="rId8"/>
    <p:sldId id="315" r:id="rId9"/>
    <p:sldId id="343" r:id="rId10"/>
    <p:sldId id="316" r:id="rId11"/>
    <p:sldId id="317" r:id="rId12"/>
    <p:sldId id="338" r:id="rId13"/>
    <p:sldId id="282" r:id="rId14"/>
    <p:sldId id="344" r:id="rId15"/>
    <p:sldId id="286" r:id="rId16"/>
    <p:sldId id="320" r:id="rId17"/>
    <p:sldId id="290" r:id="rId18"/>
    <p:sldId id="291" r:id="rId19"/>
    <p:sldId id="287" r:id="rId20"/>
    <p:sldId id="294" r:id="rId21"/>
    <p:sldId id="332" r:id="rId22"/>
    <p:sldId id="333" r:id="rId23"/>
    <p:sldId id="329" r:id="rId24"/>
    <p:sldId id="345" r:id="rId25"/>
    <p:sldId id="330" r:id="rId26"/>
    <p:sldId id="351" r:id="rId27"/>
    <p:sldId id="337" r:id="rId28"/>
    <p:sldId id="322" r:id="rId29"/>
    <p:sldId id="327" r:id="rId30"/>
    <p:sldId id="331" r:id="rId31"/>
    <p:sldId id="326" r:id="rId32"/>
    <p:sldId id="347" r:id="rId33"/>
    <p:sldId id="334" r:id="rId34"/>
    <p:sldId id="288" r:id="rId35"/>
    <p:sldId id="348" r:id="rId36"/>
    <p:sldId id="308" r:id="rId37"/>
    <p:sldId id="35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DESLARZES" initials="S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53F"/>
    <a:srgbClr val="8B151A"/>
    <a:srgbClr val="73A73C"/>
    <a:srgbClr val="FFEA9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/>
    <p:restoredTop sz="81973" autoAdjust="0"/>
  </p:normalViewPr>
  <p:slideViewPr>
    <p:cSldViewPr snapToGrid="0" snapToObjects="1">
      <p:cViewPr varScale="1">
        <p:scale>
          <a:sx n="63" d="100"/>
          <a:sy n="63" d="100"/>
        </p:scale>
        <p:origin x="124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min-eduvs.local\EC%20Martigny\Data\FILES\Pr&#233;sentationECCG\Pr&#233;sentations%20DS\proportions%20&#233;l&#232;ves%20fili&#232;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841059602649008E-2"/>
          <c:y val="9.5923261390887291E-2"/>
          <c:w val="0.66650601761340189"/>
          <c:h val="0.7958778303837422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EE9-4018-97DE-81601D5C1D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EE9-4018-97DE-81601D5C1D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EE9-4018-97DE-81601D5C1DA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EE9-4018-97DE-81601D5C1D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63%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EE9-4018-97DE-81601D5C1DA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'Données sources'!$A$3:$A$5</c:f>
              <c:strCache>
                <c:ptCount val="3"/>
                <c:pt idx="0">
                  <c:v>EC</c:v>
                </c:pt>
                <c:pt idx="1">
                  <c:v>ECG</c:v>
                </c:pt>
                <c:pt idx="2">
                  <c:v>SAF</c:v>
                </c:pt>
              </c:strCache>
            </c:strRef>
          </c:cat>
          <c:val>
            <c:numRef>
              <c:f>'Données sources'!$B$3:$B$5</c:f>
              <c:numCache>
                <c:formatCode>_-* #\ ##0.00\ "€"_-;\-* #\ ##0.00\ "€"_-;_-* "-"??\ "€"_-;_-@_-</c:formatCode>
                <c:ptCount val="3"/>
                <c:pt idx="0">
                  <c:v>24</c:v>
                </c:pt>
                <c:pt idx="1">
                  <c:v>61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E9-4018-97DE-81601D5C1DA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6723F-A471-7746-AE93-3DD50C28172E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90F7-44DA-534E-98E0-E7C243969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994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006A6-B0FA-074A-A32A-156E1AD39EDD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E4069-6CB0-B84F-A1B7-E3B1978E5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44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43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Appellation ECCG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460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Santé Pédagogie / Biologie Chimie Physique</a:t>
            </a:r>
          </a:p>
          <a:p>
            <a:r>
              <a:rPr lang="fr-FR" dirty="0"/>
              <a:t>Social Pédagogique / Economie et droit  Projet social sciences de la vie</a:t>
            </a:r>
          </a:p>
          <a:p>
            <a:r>
              <a:rPr lang="fr-FR" dirty="0"/>
              <a:t>Social Théâtre / théâtre histoire du théâtre éducation artistique projet artistique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MSOP examen sous forme de concours au mois</a:t>
            </a:r>
            <a:r>
              <a:rPr lang="fr-FR" baseline="0" dirty="0"/>
              <a:t> de mars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494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26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92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Nouvelle formation à Monthey en soins infirmiers ES, Maturité spécialisée pas nécessaire </a:t>
            </a:r>
          </a:p>
          <a:p>
            <a:r>
              <a:rPr lang="fr-CH" dirty="0"/>
              <a:t>Orthoptiste : rééducation problèmes visuels 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804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381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CIPS:CH : Centre d’information</a:t>
            </a:r>
            <a:r>
              <a:rPr lang="fr-FR" baseline="0" dirty="0"/>
              <a:t> des professions santé – social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126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350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50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63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</a:t>
            </a:r>
            <a:r>
              <a:rPr lang="fr-F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PARTICULARITÉS – LIENS ENTRE LES ÉTABLISSEMENTS</a:t>
            </a:r>
            <a:endParaRPr lang="fr-FR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Monthey</a:t>
            </a:r>
            <a:r>
              <a:rPr lang="fr-FR" sz="1200" b="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Matu-pro économie en bilingue anglais</a:t>
            </a:r>
            <a:endParaRPr lang="fr-FR" sz="1200" b="0" kern="1200" baseline="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+ maturité spé pédagogie (examen et 25/50 meilleurs du VS romand – Français – Allemand- Maths)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Martigny </a:t>
            </a:r>
            <a:r>
              <a:rPr lang="fr-FR" sz="1200" b="0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maturité Art- de la scène et EC filière SAF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Sion</a:t>
            </a:r>
            <a:r>
              <a:rPr lang="fr-FR" sz="1200" b="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+ EPP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Sierre</a:t>
            </a:r>
            <a:r>
              <a:rPr lang="fr-FR" sz="1200" b="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Filière bilingue  allemand – français et EPP</a:t>
            </a:r>
          </a:p>
          <a:p>
            <a:r>
              <a:rPr lang="fr-FR" sz="1200" b="1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Brigue</a:t>
            </a:r>
            <a:r>
              <a:rPr lang="fr-FR" sz="1200" b="0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maturité gymnasiale les SAF 5</a:t>
            </a:r>
            <a:r>
              <a:rPr lang="fr-FR" sz="1200" b="0" kern="1200" baseline="30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</a:t>
            </a:r>
            <a:r>
              <a:rPr lang="fr-FR" sz="1200" b="0" kern="1200" baseline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année à Brigue</a:t>
            </a:r>
            <a:endParaRPr lang="fr-FR" sz="1200" b="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. 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87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Particularités</a:t>
            </a:r>
            <a:r>
              <a:rPr lang="fr-FR" baseline="0" dirty="0"/>
              <a:t> de l’ECCG de Martigny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37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Appellation ECCG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42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PPI : parties pratiques intégrées (mini entreprise)</a:t>
            </a:r>
          </a:p>
          <a:p>
            <a:r>
              <a:rPr lang="fr-CH" dirty="0"/>
              <a:t>ICA : information, communication, administration (informatique, technique de travail,…)</a:t>
            </a:r>
          </a:p>
          <a:p>
            <a:r>
              <a:rPr lang="fr-CH" dirty="0"/>
              <a:t>A&amp;R : approfondir et relier (module d’enseignement orienté problèmes, traité de manière interdisciplinaire, avec reproduction des processus d’entreprise) </a:t>
            </a:r>
          </a:p>
          <a:p>
            <a:r>
              <a:rPr lang="fr-CH" dirty="0"/>
              <a:t>CID : compétence interdisciplinaire (initiation à l’interdisciplinarité)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949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400" dirty="0"/>
              <a:t>Solide atout sur le marché du travail gr</a:t>
            </a:r>
            <a:r>
              <a:rPr lang="fr-CH" sz="1400" dirty="0" err="1"/>
              <a:t>âce</a:t>
            </a:r>
            <a:r>
              <a:rPr lang="fr-CH" sz="1400" dirty="0"/>
              <a:t> à une expérience professionnelle</a:t>
            </a:r>
          </a:p>
          <a:p>
            <a:r>
              <a:rPr lang="fr-CH" sz="1400" dirty="0"/>
              <a:t>Perfectionnement – formation</a:t>
            </a:r>
            <a:r>
              <a:rPr lang="fr-CH" sz="1400" baseline="0" dirty="0"/>
              <a:t> en cours d’emploi (brevets / diplômes fédéraux)</a:t>
            </a:r>
          </a:p>
          <a:p>
            <a:r>
              <a:rPr lang="fr-CH" sz="1400" baseline="0" dirty="0"/>
              <a:t>Exemples spécialiste en gestion du personnel, responsable en ressources humaines, en relations publique, </a:t>
            </a:r>
          </a:p>
          <a:p>
            <a:r>
              <a:rPr lang="fr-CH" sz="1400" baseline="0" dirty="0"/>
              <a:t>Chef de marketing, comptable</a:t>
            </a:r>
          </a:p>
          <a:p>
            <a:endParaRPr lang="fr-CH" sz="1400" baseline="0" dirty="0"/>
          </a:p>
          <a:p>
            <a:r>
              <a:rPr lang="fr-FR" sz="1400" dirty="0"/>
              <a:t>Ecole suisse de Tourisme (procédure de sélection)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909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481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4069-6CB0-B84F-A1B7-E3B1978E51B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99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CH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November 18,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0A635-91E4-42FB-BC9F-C78B93FC29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44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CH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November 18, 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November 18,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CH"/>
              <a:t>Cliquez et modifiez le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H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November 18,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5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rientation.ch/formations" TargetMode="External"/><Relationship Id="rId4" Type="http://schemas.openxmlformats.org/officeDocument/2006/relationships/hyperlink" Target="http://www.vs.ch/orientatio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al.ch/" TargetMode="External"/><Relationship Id="rId3" Type="http://schemas.openxmlformats.org/officeDocument/2006/relationships/hyperlink" Target="http://www.orientation.ch/formations" TargetMode="External"/><Relationship Id="rId7" Type="http://schemas.openxmlformats.org/officeDocument/2006/relationships/hyperlink" Target="http://www.hesge/head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av.ch/" TargetMode="External"/><Relationship Id="rId5" Type="http://schemas.openxmlformats.org/officeDocument/2006/relationships/hyperlink" Target="http://www.hetsr.ch/" TargetMode="External"/><Relationship Id="rId10" Type="http://schemas.openxmlformats.org/officeDocument/2006/relationships/image" Target="../media/image27.tiff"/><Relationship Id="rId4" Type="http://schemas.openxmlformats.org/officeDocument/2006/relationships/hyperlink" Target="http://www.cips.ch/" TargetMode="Externa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escm.vsnet.ch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mailto:direction.eccgmartigny@edu.vs.ch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cgmartigny.ch/fr/pages/video-291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09"/>
          <a:stretch/>
        </p:blipFill>
        <p:spPr bwMode="auto">
          <a:xfrm>
            <a:off x="2508453" y="1935974"/>
            <a:ext cx="7175091" cy="459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 descr="v1_2_couleur.png">
            <a:extLst>
              <a:ext uri="{FF2B5EF4-FFF2-40B4-BE49-F238E27FC236}">
                <a16:creationId xmlns:a16="http://schemas.microsoft.com/office/drawing/2014/main" id="{F81A79DF-B24A-AD46-A874-53EB71A201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370" y="446373"/>
            <a:ext cx="5695255" cy="1332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7E37D-E727-CA41-BD55-50EA1E968850}"/>
              </a:ext>
            </a:extLst>
          </p:cNvPr>
          <p:cNvSpPr/>
          <p:nvPr/>
        </p:nvSpPr>
        <p:spPr>
          <a:xfrm>
            <a:off x="8650790" y="6536599"/>
            <a:ext cx="11288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Verdana" charset="0"/>
                <a:ea typeface="Verdana" charset="0"/>
                <a:cs typeface="Verdana" charset="0"/>
              </a:rPr>
              <a:t>©ECCG 2021</a:t>
            </a:r>
          </a:p>
        </p:txBody>
      </p:sp>
    </p:spTree>
    <p:extLst>
      <p:ext uri="{BB962C8B-B14F-4D97-AF65-F5344CB8AC3E}">
        <p14:creationId xmlns:p14="http://schemas.microsoft.com/office/powerpoint/2010/main" val="1707010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" y="386846"/>
            <a:ext cx="12192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0255" rIns="0" bIns="0" anchor="ctr"/>
          <a:lstStyle/>
          <a:p>
            <a:pPr algn="ctr">
              <a:defRPr/>
            </a:pPr>
            <a:r>
              <a:rPr lang="fr-FR" sz="3200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École de commerce à plein-temps</a:t>
            </a:r>
          </a:p>
          <a:p>
            <a:pPr algn="ctr">
              <a:defRPr/>
            </a:pPr>
            <a:r>
              <a:rPr lang="fr-FR" sz="2400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Plan d’études</a:t>
            </a: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230135"/>
              </p:ext>
            </p:extLst>
          </p:nvPr>
        </p:nvGraphicFramePr>
        <p:xfrm>
          <a:off x="2264229" y="1721168"/>
          <a:ext cx="7518400" cy="4461259"/>
        </p:xfrm>
        <a:graphic>
          <a:graphicData uri="http://schemas.openxmlformats.org/drawingml/2006/table">
            <a:tbl>
              <a:tblPr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51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4</a:t>
                      </a:r>
                      <a:r>
                        <a:rPr lang="fr-CH" sz="2400" b="0" kern="1200" baseline="300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e</a:t>
                      </a: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année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Stage pratique en entreprise rémunéré</a:t>
                      </a:r>
                      <a:endParaRPr lang="fr-FR" sz="20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1446" marR="91446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3</a:t>
                      </a:r>
                      <a:r>
                        <a:rPr lang="fr-CH" sz="2400" b="0" kern="1200" baseline="300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e</a:t>
                      </a: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année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MPE</a:t>
                      </a:r>
                      <a:endParaRPr lang="fr-FR" sz="20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1446" marR="91446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2</a:t>
                      </a:r>
                      <a:r>
                        <a:rPr lang="fr-CH" sz="2400" b="0" kern="1200" baseline="300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e</a:t>
                      </a: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année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MPE</a:t>
                      </a:r>
                      <a:endParaRPr lang="fr-FR" sz="20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1446" marR="91446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1</a:t>
                      </a:r>
                      <a:r>
                        <a:rPr lang="fr-CH" sz="2400" b="0" kern="1200" baseline="300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re</a:t>
                      </a: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année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4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</a:t>
                      </a: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MPE</a:t>
                      </a:r>
                    </a:p>
                  </a:txBody>
                  <a:tcPr marL="91446" marR="91446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0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L="91446" marR="91446" marT="45721" marB="4572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H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11 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L="91446" marR="91446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Flèche vers le bas 8"/>
          <p:cNvSpPr/>
          <p:nvPr/>
        </p:nvSpPr>
        <p:spPr bwMode="auto">
          <a:xfrm rot="10800000">
            <a:off x="5758282" y="4834657"/>
            <a:ext cx="530293" cy="456053"/>
          </a:xfrm>
          <a:prstGeom prst="downArrow">
            <a:avLst/>
          </a:prstGeom>
          <a:solidFill>
            <a:srgbClr val="8B151A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624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" y="386846"/>
            <a:ext cx="12192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0255" rIns="0" bIns="0" anchor="ctr"/>
          <a:lstStyle/>
          <a:p>
            <a:pPr algn="ctr">
              <a:defRPr/>
            </a:pPr>
            <a:r>
              <a:rPr lang="fr-FR" sz="3600" b="1" cap="all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Caractéristi</a:t>
            </a:r>
            <a:r>
              <a:rPr lang="fr-FR" sz="3600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ques de la MPE</a:t>
            </a: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1371" y="2721114"/>
            <a:ext cx="84473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CH" sz="2800" b="1" dirty="0">
                <a:latin typeface="Verdana" pitchFamily="34" charset="0"/>
                <a:ea typeface="ＭＳ Ｐゴシック" pitchFamily="34" charset="-128"/>
              </a:rPr>
              <a:t>En fin de 4</a:t>
            </a:r>
            <a:r>
              <a:rPr lang="fr-CH" sz="2800" b="1" baseline="30000" dirty="0">
                <a:latin typeface="Verdana" pitchFamily="34" charset="0"/>
                <a:ea typeface="ＭＳ Ｐゴシック" pitchFamily="34" charset="-128"/>
              </a:rPr>
              <a:t>e</a:t>
            </a:r>
            <a:r>
              <a:rPr lang="fr-CH" sz="2800" b="1" dirty="0">
                <a:latin typeface="Verdana" pitchFamily="34" charset="0"/>
                <a:ea typeface="ＭＳ Ｐゴシック" pitchFamily="34" charset="-128"/>
              </a:rPr>
              <a:t> année, l’étudiant obtient…</a:t>
            </a:r>
          </a:p>
          <a:p>
            <a:pPr>
              <a:defRPr/>
            </a:pPr>
            <a:endParaRPr lang="fr-CH" sz="2800" dirty="0">
              <a:latin typeface="Verdana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fr-CH" sz="2800" dirty="0">
                <a:latin typeface="Verdana" pitchFamily="34" charset="0"/>
                <a:ea typeface="ＭＳ Ｐゴシック" pitchFamily="34" charset="-128"/>
              </a:rPr>
              <a:t>un certificat fédéral de capacité (CFC)</a:t>
            </a:r>
          </a:p>
          <a:p>
            <a:pPr>
              <a:defRPr/>
            </a:pPr>
            <a:r>
              <a:rPr lang="fr-CH" sz="2800" dirty="0">
                <a:latin typeface="Verdana" pitchFamily="34" charset="0"/>
                <a:ea typeface="ＭＳ Ｐゴシック" pitchFamily="34" charset="-128"/>
              </a:rPr>
              <a:t>une maturité professionnelle orientation Economie et Services type «économie» (MPE)</a:t>
            </a:r>
            <a:endParaRPr lang="fr-FR" sz="2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546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0" y="195540"/>
            <a:ext cx="6807200" cy="727113"/>
          </a:xfrm>
        </p:spPr>
        <p:txBody>
          <a:bodyPr>
            <a:normAutofit/>
          </a:bodyPr>
          <a:lstStyle/>
          <a:p>
            <a:r>
              <a:rPr lang="fr-CH" b="1" dirty="0">
                <a:solidFill>
                  <a:srgbClr val="8B151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Grille Horaire  </a:t>
            </a:r>
          </a:p>
        </p:txBody>
      </p:sp>
      <p:pic>
        <p:nvPicPr>
          <p:cNvPr id="4" name="Image 3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1065054"/>
            <a:ext cx="9860280" cy="5794058"/>
          </a:xfrm>
        </p:spPr>
      </p:pic>
    </p:spTree>
    <p:extLst>
      <p:ext uri="{BB962C8B-B14F-4D97-AF65-F5344CB8AC3E}">
        <p14:creationId xmlns:p14="http://schemas.microsoft.com/office/powerpoint/2010/main" val="361821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" y="408578"/>
            <a:ext cx="12057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CLASSES</a:t>
            </a:r>
          </a:p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POUR SPORTIFS ET ARTISTES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CB9AA54-1CD6-AB42-9715-E56A951A33BE}"/>
              </a:ext>
            </a:extLst>
          </p:cNvPr>
          <p:cNvGrpSpPr/>
          <p:nvPr/>
        </p:nvGrpSpPr>
        <p:grpSpPr>
          <a:xfrm>
            <a:off x="909957" y="2009577"/>
            <a:ext cx="10311705" cy="4106072"/>
            <a:chOff x="175849" y="1923666"/>
            <a:chExt cx="7506531" cy="2989065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CFA79C8-6427-9147-A63E-1BB6FF0939B9}"/>
                </a:ext>
              </a:extLst>
            </p:cNvPr>
            <p:cNvGrpSpPr/>
            <p:nvPr/>
          </p:nvGrpSpPr>
          <p:grpSpPr>
            <a:xfrm>
              <a:off x="175849" y="4651121"/>
              <a:ext cx="7484554" cy="261610"/>
              <a:chOff x="175849" y="4651121"/>
              <a:chExt cx="7484554" cy="261610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541CB76-8DAC-EE42-95D2-E7B7CD2323B6}"/>
                  </a:ext>
                </a:extLst>
              </p:cNvPr>
              <p:cNvSpPr txBox="1"/>
              <p:nvPr/>
            </p:nvSpPr>
            <p:spPr>
              <a:xfrm>
                <a:off x="175849" y="4651121"/>
                <a:ext cx="180814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Flavie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6717451-725F-B043-8A87-FADB507140E0}"/>
                  </a:ext>
                </a:extLst>
              </p:cNvPr>
              <p:cNvSpPr txBox="1"/>
              <p:nvPr/>
            </p:nvSpPr>
            <p:spPr>
              <a:xfrm>
                <a:off x="2054809" y="4651121"/>
                <a:ext cx="18207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Luc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E7089BB-C007-9C4F-840F-4C724D9A1B58}"/>
                  </a:ext>
                </a:extLst>
              </p:cNvPr>
              <p:cNvSpPr txBox="1"/>
              <p:nvPr/>
            </p:nvSpPr>
            <p:spPr>
              <a:xfrm>
                <a:off x="3984015" y="4651121"/>
                <a:ext cx="17963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Océane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13AE4E4-38FA-2C4B-B19F-B19A13E3295D}"/>
                  </a:ext>
                </a:extLst>
              </p:cNvPr>
              <p:cNvSpPr txBox="1"/>
              <p:nvPr/>
            </p:nvSpPr>
            <p:spPr>
              <a:xfrm>
                <a:off x="5864076" y="4651121"/>
                <a:ext cx="17963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Yannick</a:t>
                </a:r>
              </a:p>
            </p:txBody>
          </p:sp>
        </p:grpSp>
        <p:pic>
          <p:nvPicPr>
            <p:cNvPr id="11" name="Image 10" descr="Une image contenant personne, tenant, chemise, homme&#10;&#10;Description générée automatiquement">
              <a:extLst>
                <a:ext uri="{FF2B5EF4-FFF2-40B4-BE49-F238E27FC236}">
                  <a16:creationId xmlns:a16="http://schemas.microsoft.com/office/drawing/2014/main" id="{23D08575-1D72-6A4B-90A2-658F1AA35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849" y="1923666"/>
              <a:ext cx="1808140" cy="2707751"/>
            </a:xfrm>
            <a:prstGeom prst="rect">
              <a:avLst/>
            </a:prstGeom>
          </p:spPr>
        </p:pic>
        <p:pic>
          <p:nvPicPr>
            <p:cNvPr id="12" name="82486513_3654345837939688_1661328843702534144_o.jpg">
              <a:extLst>
                <a:ext uri="{FF2B5EF4-FFF2-40B4-BE49-F238E27FC236}">
                  <a16:creationId xmlns:a16="http://schemas.microsoft.com/office/drawing/2014/main" id="{ADFEAD60-9A11-3B41-B348-67EC1278F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7723" y="1923666"/>
              <a:ext cx="1808140" cy="2707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Image 12" descr="Une image contenant personne, tenant, extérieur, femme&#10;&#10;Description générée automatiquement">
              <a:extLst>
                <a:ext uri="{FF2B5EF4-FFF2-40B4-BE49-F238E27FC236}">
                  <a16:creationId xmlns:a16="http://schemas.microsoft.com/office/drawing/2014/main" id="{AEE68899-F4E5-2949-9C4A-43A270FEF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9597" y="1923666"/>
              <a:ext cx="1820746" cy="269789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995067-C275-1A4A-BA99-AFD3E560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4077" y="1923666"/>
              <a:ext cx="1818303" cy="2727455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BD4ECA18-6BA6-B847-8EE3-52223CF0B0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53" y="6100320"/>
            <a:ext cx="2467613" cy="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1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FADAB2-480C-C040-931A-F462EAB2BBBF}"/>
              </a:ext>
            </a:extLst>
          </p:cNvPr>
          <p:cNvSpPr txBox="1"/>
          <p:nvPr/>
        </p:nvSpPr>
        <p:spPr>
          <a:xfrm>
            <a:off x="-1" y="408578"/>
            <a:ext cx="12057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CLASSES</a:t>
            </a:r>
          </a:p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POUR SPORTIFS ET ARTISTES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66DA02E-3FB6-7347-B200-6ECBAE3A40FC}"/>
              </a:ext>
            </a:extLst>
          </p:cNvPr>
          <p:cNvGrpSpPr/>
          <p:nvPr/>
        </p:nvGrpSpPr>
        <p:grpSpPr>
          <a:xfrm>
            <a:off x="3570352" y="2038592"/>
            <a:ext cx="5051296" cy="4410752"/>
            <a:chOff x="2660872" y="1956399"/>
            <a:chExt cx="3397291" cy="2966488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B3C1790E-09D0-194C-A3FB-DDD33C59EE47}"/>
                </a:ext>
              </a:extLst>
            </p:cNvPr>
            <p:cNvGrpSpPr/>
            <p:nvPr/>
          </p:nvGrpSpPr>
          <p:grpSpPr>
            <a:xfrm>
              <a:off x="2660872" y="1956399"/>
              <a:ext cx="3397291" cy="2966488"/>
              <a:chOff x="3656048" y="1935663"/>
              <a:chExt cx="3397291" cy="2966488"/>
            </a:xfrm>
          </p:grpSpPr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EB02D8-7E18-2C42-B6AA-C744667FFB25}"/>
                  </a:ext>
                </a:extLst>
              </p:cNvPr>
              <p:cNvSpPr txBox="1"/>
              <p:nvPr/>
            </p:nvSpPr>
            <p:spPr>
              <a:xfrm>
                <a:off x="3656048" y="4633896"/>
                <a:ext cx="1725430" cy="259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Damien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AE998B6-DA7D-024B-AC75-7DFF30EF9481}"/>
                  </a:ext>
                </a:extLst>
              </p:cNvPr>
              <p:cNvSpPr txBox="1"/>
              <p:nvPr/>
            </p:nvSpPr>
            <p:spPr>
              <a:xfrm>
                <a:off x="5464327" y="4640541"/>
                <a:ext cx="15890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Nicky</a:t>
                </a:r>
              </a:p>
            </p:txBody>
          </p:sp>
          <p:pic>
            <p:nvPicPr>
              <p:cNvPr id="20" name="Image 19" descr="Une image contenant personne, terrain, plancher, intérieur&#10;&#10;Description générée automatiquement">
                <a:extLst>
                  <a:ext uri="{FF2B5EF4-FFF2-40B4-BE49-F238E27FC236}">
                    <a16:creationId xmlns:a16="http://schemas.microsoft.com/office/drawing/2014/main" id="{B5CC8356-127F-314A-9E6D-AA1F6892E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64327" y="1935663"/>
                <a:ext cx="1589012" cy="2696638"/>
              </a:xfrm>
              <a:prstGeom prst="rect">
                <a:avLst/>
              </a:prstGeom>
            </p:spPr>
          </p:pic>
        </p:grpSp>
        <p:pic>
          <p:nvPicPr>
            <p:cNvPr id="17" name="Image 16" descr="Une image contenant intérieur, personne, femme, tenant&#10;&#10;Description générée automatiquement">
              <a:extLst>
                <a:ext uri="{FF2B5EF4-FFF2-40B4-BE49-F238E27FC236}">
                  <a16:creationId xmlns:a16="http://schemas.microsoft.com/office/drawing/2014/main" id="{28B49436-AD9B-0140-A798-E23794D87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0872" y="1956399"/>
              <a:ext cx="1725430" cy="269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592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450680"/>
            <a:ext cx="12192000" cy="895509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Conditions d’admission</a:t>
            </a:r>
            <a:b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 en filière SAF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485834"/>
            <a:ext cx="12192001" cy="702730"/>
          </a:xfrm>
        </p:spPr>
        <p:txBody>
          <a:bodyPr>
            <a:normAutofit/>
          </a:bodyPr>
          <a:lstStyle/>
          <a:p>
            <a:pPr algn="ctr"/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Sport  – Arts – Formation</a:t>
            </a:r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1946371" y="2467854"/>
            <a:ext cx="6779927" cy="313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Remplir les critères :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scolaires</a:t>
            </a:r>
          </a:p>
          <a:p>
            <a:pPr marL="514350" indent="-514350">
              <a:lnSpc>
                <a:spcPct val="170000"/>
              </a:lnSpc>
              <a:buFont typeface="Arial" pitchFamily="34" charset="0"/>
              <a:buAutoNum type="arabicPeriod"/>
            </a:pPr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sportifs ou artistiques</a:t>
            </a:r>
          </a:p>
          <a:p>
            <a:pPr marL="514350" indent="-514350">
              <a:lnSpc>
                <a:spcPct val="170000"/>
              </a:lnSpc>
              <a:buFont typeface="Arial" pitchFamily="34" charset="0"/>
              <a:buAutoNum type="arabicPeriod"/>
            </a:pPr>
            <a:r>
              <a:rPr lang="fr-CH" sz="2800" b="0" dirty="0">
                <a:latin typeface="Verdana" charset="0"/>
                <a:ea typeface="Verdana" charset="0"/>
                <a:cs typeface="Verdana" charset="0"/>
              </a:rPr>
              <a:t>être agréé par la commission SAF</a:t>
            </a:r>
            <a:br>
              <a:rPr lang="fr-FR" sz="2800" b="0" dirty="0">
                <a:latin typeface="Verdana" charset="0"/>
                <a:ea typeface="Verdana" charset="0"/>
                <a:cs typeface="Verdana" charset="0"/>
              </a:rPr>
            </a:br>
            <a:endParaRPr lang="fr-FR" sz="2800" b="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EE1A31-DB3E-CA40-A0BB-B1C3E60AF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53" y="6100320"/>
            <a:ext cx="2467613" cy="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473741"/>
            <a:ext cx="12192000" cy="895509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Critères sportifs ou artistiques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485834"/>
            <a:ext cx="12192001" cy="702730"/>
          </a:xfrm>
        </p:spPr>
        <p:txBody>
          <a:bodyPr>
            <a:normAutofit/>
          </a:bodyPr>
          <a:lstStyle/>
          <a:p>
            <a:pPr algn="ctr"/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Sport  – Arts – Formation</a:t>
            </a:r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2051302" y="2467854"/>
            <a:ext cx="6779927" cy="313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fr-FR" sz="2800" b="0" dirty="0">
                <a:latin typeface="Verdana" charset="0"/>
                <a:ea typeface="Verdana" charset="0"/>
                <a:cs typeface="Verdana" charset="0"/>
              </a:rPr>
            </a:br>
            <a:endParaRPr lang="fr-FR" sz="2800" b="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8263" y="2392736"/>
            <a:ext cx="95660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CH" sz="2800" dirty="0">
                <a:latin typeface="Verdana" pitchFamily="34" charset="0"/>
                <a:ea typeface="ＭＳ Ｐゴシック" pitchFamily="34" charset="-128"/>
              </a:rPr>
              <a:t>Entraînements ou concours : plus de 10 heures/semaine </a:t>
            </a:r>
          </a:p>
          <a:p>
            <a:pPr>
              <a:lnSpc>
                <a:spcPct val="90000"/>
              </a:lnSpc>
              <a:spcBef>
                <a:spcPct val="80000"/>
              </a:spcBef>
              <a:defRPr/>
            </a:pPr>
            <a:r>
              <a:rPr lang="fr-CH" sz="2800" dirty="0">
                <a:latin typeface="Verdana" pitchFamily="34" charset="0"/>
                <a:ea typeface="ＭＳ Ｐゴシック" pitchFamily="34" charset="-128"/>
              </a:rPr>
              <a:t>Participation à des compétitions ou des concours régionaux, cantonaux, romands, nationaux</a:t>
            </a:r>
          </a:p>
          <a:p>
            <a:pPr>
              <a:lnSpc>
                <a:spcPct val="90000"/>
              </a:lnSpc>
              <a:spcBef>
                <a:spcPct val="80000"/>
              </a:spcBef>
              <a:defRPr/>
            </a:pPr>
            <a:r>
              <a:rPr lang="fr-CH" sz="2800" dirty="0">
                <a:latin typeface="Verdana" pitchFamily="34" charset="0"/>
                <a:ea typeface="ＭＳ Ｐゴシック" pitchFamily="34" charset="-128"/>
              </a:rPr>
              <a:t>Perspectives favorables de réussite au niveau sportif ou artistique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583471-2E32-4F42-8BE2-57EF9E547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53" y="6100320"/>
            <a:ext cx="2467613" cy="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03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20800" y="1752601"/>
            <a:ext cx="9690100" cy="4373563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2800" dirty="0">
                <a:latin typeface="Verdana" charset="0"/>
                <a:ea typeface="Verdana" charset="0"/>
                <a:cs typeface="Verdana" charset="0"/>
              </a:rPr>
              <a:t>Certificat fédéral de capacité d’employé de commerce (CFC) et</a:t>
            </a:r>
          </a:p>
          <a:p>
            <a:r>
              <a:rPr lang="fr-FR" sz="2800" dirty="0">
                <a:latin typeface="Verdana" charset="0"/>
                <a:ea typeface="Verdana" charset="0"/>
                <a:cs typeface="Verdana" charset="0"/>
              </a:rPr>
              <a:t>Maturité professionnelle type </a:t>
            </a:r>
            <a:r>
              <a:rPr lang="fr-FR" sz="2800" dirty="0" err="1">
                <a:latin typeface="Verdana" charset="0"/>
                <a:ea typeface="Verdana" charset="0"/>
                <a:cs typeface="Verdana" charset="0"/>
              </a:rPr>
              <a:t>Economie</a:t>
            </a:r>
            <a:r>
              <a:rPr lang="fr-FR" sz="2800" dirty="0">
                <a:latin typeface="Verdana" charset="0"/>
                <a:ea typeface="Verdana" charset="0"/>
                <a:cs typeface="Verdana" charset="0"/>
              </a:rPr>
              <a:t> et Services type « économie »(MPE</a:t>
            </a:r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)	</a:t>
            </a:r>
          </a:p>
          <a:p>
            <a:r>
              <a:rPr lang="fr-FR" sz="3000" b="0" dirty="0">
                <a:latin typeface="Verdana" charset="0"/>
                <a:ea typeface="Verdana" charset="0"/>
                <a:cs typeface="Verdana" charset="0"/>
              </a:rPr>
              <a:t>	</a:t>
            </a:r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Formation reconnue par le SEFRI	</a:t>
            </a:r>
          </a:p>
          <a:p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	4 ans d’école	</a:t>
            </a:r>
          </a:p>
          <a:p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	1 année de stage pratique en entreprise</a:t>
            </a:r>
          </a:p>
          <a:p>
            <a:endParaRPr lang="fr-FR" dirty="0"/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506644"/>
            <a:ext cx="12192000" cy="775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Types de formation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06F15B-5984-EA47-B032-84F8933FDE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53" y="6100320"/>
            <a:ext cx="2467613" cy="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20800" y="1767591"/>
            <a:ext cx="9448800" cy="4373563"/>
          </a:xfrm>
        </p:spPr>
        <p:txBody>
          <a:bodyPr>
            <a:normAutofit/>
          </a:bodyPr>
          <a:lstStyle/>
          <a:p>
            <a:endParaRPr lang="fr-FR" sz="1800" dirty="0"/>
          </a:p>
          <a:p>
            <a:r>
              <a:rPr lang="fr-FR" sz="3000" dirty="0">
                <a:latin typeface="Verdana" charset="0"/>
                <a:ea typeface="Verdana" charset="0"/>
                <a:cs typeface="Verdana" charset="0"/>
              </a:rPr>
              <a:t>Maturité Gymnasiale option économie et droit</a:t>
            </a:r>
          </a:p>
          <a:p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Remplir, à la fin de la 3</a:t>
            </a:r>
            <a:r>
              <a:rPr lang="fr-FR" sz="2400" b="0" baseline="30000" dirty="0">
                <a:latin typeface="Verdana" charset="0"/>
                <a:ea typeface="Verdana" charset="0"/>
                <a:cs typeface="Verdana" charset="0"/>
              </a:rPr>
              <a:t>e </a:t>
            </a:r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 année du Cycle d’orientation les conditions d’admission au Lycée-Collège</a:t>
            </a:r>
          </a:p>
          <a:p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Intégration dans une classe SAF de l’École de commerce</a:t>
            </a:r>
          </a:p>
          <a:p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	4 ans d’étude + 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modules complémentaires</a:t>
            </a:r>
          </a:p>
          <a:p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	5</a:t>
            </a:r>
            <a:r>
              <a:rPr lang="fr-FR" sz="2400" b="0" baseline="30000" dirty="0">
                <a:latin typeface="Verdana" charset="0"/>
                <a:ea typeface="Verdana" charset="0"/>
                <a:cs typeface="Verdana" charset="0"/>
              </a:rPr>
              <a:t>e</a:t>
            </a:r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 année de maturité à Brigue au Collège </a:t>
            </a:r>
            <a:r>
              <a:rPr lang="fr-FR" sz="2400" b="0" dirty="0" err="1">
                <a:latin typeface="Verdana" charset="0"/>
                <a:ea typeface="Verdana" charset="0"/>
                <a:cs typeface="Verdana" charset="0"/>
              </a:rPr>
              <a:t>Spiritus</a:t>
            </a:r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 	Sanctus en classe francophone </a:t>
            </a:r>
            <a:endParaRPr lang="fr-FR" dirty="0"/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506644"/>
            <a:ext cx="12192000" cy="775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Types de formation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D4FA7C-8C71-744A-8E80-3A2CC6950D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53" y="6100320"/>
            <a:ext cx="2467613" cy="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5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8562"/>
            <a:ext cx="12192000" cy="775018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9D1E23"/>
                </a:solidFill>
                <a:latin typeface="Verdana" charset="0"/>
                <a:ea typeface="Verdana" charset="0"/>
                <a:cs typeface="Verdana" charset="0"/>
              </a:rPr>
              <a:t>Horaire adapté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269" y="1480936"/>
            <a:ext cx="10160000" cy="4727733"/>
          </a:xfrm>
        </p:spPr>
        <p:txBody>
          <a:bodyPr>
            <a:normAutofit/>
          </a:bodyPr>
          <a:lstStyle/>
          <a:p>
            <a:pPr algn="ctr"/>
            <a:r>
              <a:rPr lang="fr-FR" b="0" dirty="0">
                <a:latin typeface="Verdana" charset="0"/>
                <a:ea typeface="Verdana" charset="0"/>
                <a:cs typeface="Verdana" charset="0"/>
              </a:rPr>
              <a:t>Horaire type 2020-2021</a:t>
            </a:r>
          </a:p>
          <a:p>
            <a:pPr algn="ctr"/>
            <a:r>
              <a:rPr lang="fr-FR" b="0" dirty="0">
                <a:latin typeface="Verdana" charset="0"/>
                <a:ea typeface="Verdana" charset="0"/>
                <a:cs typeface="Verdana" charset="0"/>
              </a:rPr>
              <a:t>Les modules gymnasiaux sont susceptibles d’aller aussi en classe en début d’après-midi les mardis, jeudis et vendredis</a:t>
            </a:r>
          </a:p>
        </p:txBody>
      </p:sp>
      <p:pic>
        <p:nvPicPr>
          <p:cNvPr id="6" name="Image 5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002" y="2732285"/>
            <a:ext cx="8139996" cy="37000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94DB65-03D9-D04B-A167-9BD07DAB22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53" y="6100320"/>
            <a:ext cx="2467613" cy="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59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662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PLAN D’ACCÈS</a:t>
            </a:r>
            <a:endParaRPr lang="fr-FR" sz="3200" dirty="0">
              <a:solidFill>
                <a:srgbClr val="8B151A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025" y="1315047"/>
            <a:ext cx="7473950" cy="48323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v1_couleu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0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8944" y="1834454"/>
            <a:ext cx="9532078" cy="3598937"/>
          </a:xfrm>
        </p:spPr>
        <p:txBody>
          <a:bodyPr>
            <a:normAutofit/>
          </a:bodyPr>
          <a:lstStyle/>
          <a:p>
            <a:endParaRPr lang="fr-FR" sz="1800" dirty="0"/>
          </a:p>
          <a:p>
            <a:r>
              <a:rPr lang="fr-CH" sz="2800" dirty="0">
                <a:latin typeface="Verdana" charset="0"/>
                <a:ea typeface="Verdana" charset="0"/>
                <a:cs typeface="Verdana" charset="0"/>
              </a:rPr>
              <a:t>Activité professionnelle :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Employé de commerce avec la possibilité de 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suivre en parallèle des perfectionnements en emploi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après quelques années d’expérience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(ex. brevets et diplômes fédéraux : spécialiste en ressources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 humaines, </a:t>
            </a:r>
            <a:r>
              <a:rPr lang="fr-CH" b="0" dirty="0" err="1">
                <a:latin typeface="Verdana" charset="0"/>
                <a:ea typeface="Verdana" charset="0"/>
                <a:cs typeface="Verdana" charset="0"/>
              </a:rPr>
              <a:t>agent-e</a:t>
            </a: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 fiduciaire, </a:t>
            </a:r>
            <a:r>
              <a:rPr lang="fr-CH" b="0" dirty="0" err="1">
                <a:latin typeface="Verdana" charset="0"/>
                <a:ea typeface="Verdana" charset="0"/>
                <a:cs typeface="Verdana" charset="0"/>
              </a:rPr>
              <a:t>expert-e</a:t>
            </a: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 comptable, …)</a:t>
            </a:r>
          </a:p>
          <a:p>
            <a:endParaRPr lang="fr-FR" sz="2800" dirty="0"/>
          </a:p>
          <a:p>
            <a:endParaRPr lang="fr-FR" dirty="0"/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506644"/>
            <a:ext cx="12192000" cy="775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Débouchés de la MPE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CCC1DB-AF14-E846-89C2-31A3B2B7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463" y="2572815"/>
            <a:ext cx="2418599" cy="23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0938" y="1899401"/>
            <a:ext cx="10150124" cy="3746331"/>
          </a:xfrm>
        </p:spPr>
        <p:txBody>
          <a:bodyPr>
            <a:normAutofit/>
          </a:bodyPr>
          <a:lstStyle/>
          <a:p>
            <a:endParaRPr lang="fr-FR" sz="1800" dirty="0"/>
          </a:p>
          <a:p>
            <a:r>
              <a:rPr lang="fr-CH" sz="2800" dirty="0">
                <a:latin typeface="Verdana" charset="0"/>
                <a:ea typeface="Verdana" charset="0"/>
                <a:cs typeface="Verdana" charset="0"/>
              </a:rPr>
              <a:t>Ecole supérieure ES :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Accès sous réserve de la réussite de la procédure 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d’admission (concours, test d’entrée ou admission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sur dossier)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économiste d’entreprise, bancaire ou d’assurance 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Informaticien de gestion ES</a:t>
            </a:r>
          </a:p>
          <a:p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…</a:t>
            </a:r>
            <a:endParaRPr lang="fr-CH" sz="2800" b="0" dirty="0">
              <a:latin typeface="Verdana" charset="0"/>
              <a:ea typeface="Verdana" charset="0"/>
              <a:cs typeface="Verdana" charset="0"/>
            </a:endParaRPr>
          </a:p>
          <a:p>
            <a:endParaRPr lang="fr-FR" sz="2800" dirty="0"/>
          </a:p>
          <a:p>
            <a:endParaRPr lang="fr-FR" dirty="0"/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506644"/>
            <a:ext cx="12192000" cy="775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Débouchés de la MPE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0EF95B-FD3D-EF46-8A26-93C41983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463" y="2572815"/>
            <a:ext cx="2418599" cy="23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1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8399" y="1281662"/>
            <a:ext cx="9103089" cy="5245747"/>
          </a:xfrm>
        </p:spPr>
        <p:txBody>
          <a:bodyPr>
            <a:normAutofit fontScale="92500" lnSpcReduction="20000"/>
          </a:bodyPr>
          <a:lstStyle/>
          <a:p>
            <a:endParaRPr lang="fr-FR" sz="1800" dirty="0"/>
          </a:p>
          <a:p>
            <a:r>
              <a:rPr lang="fr-CH" sz="2800" dirty="0">
                <a:latin typeface="Verdana" charset="0"/>
                <a:ea typeface="Verdana" charset="0"/>
                <a:cs typeface="Verdana" charset="0"/>
              </a:rPr>
              <a:t>Haute école spécialisée HES :</a:t>
            </a:r>
          </a:p>
          <a:p>
            <a:r>
              <a:rPr lang="fr-CH" dirty="0">
                <a:latin typeface="Verdana" charset="0"/>
                <a:ea typeface="Verdana" charset="0"/>
                <a:cs typeface="Verdana" charset="0"/>
              </a:rPr>
              <a:t>Accès direct dans les filières </a:t>
            </a: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Économiste d’entreprise 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 err="1">
                <a:latin typeface="Verdana" charset="0"/>
                <a:ea typeface="Verdana" charset="0"/>
                <a:cs typeface="Verdana" charset="0"/>
              </a:rPr>
              <a:t>Informaticien-ne</a:t>
            </a: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 de gestion 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Droit économique 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International Business Management 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b="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fr-CH" dirty="0">
                <a:latin typeface="Verdana" charset="0"/>
                <a:ea typeface="Verdana" charset="0"/>
                <a:cs typeface="Verdana" charset="0"/>
              </a:rPr>
              <a:t>Admission avec procédure de sélection et/ou</a:t>
            </a:r>
          </a:p>
          <a:p>
            <a:r>
              <a:rPr lang="fr-CH" dirty="0">
                <a:latin typeface="Verdana" charset="0"/>
                <a:ea typeface="Verdana" charset="0"/>
                <a:cs typeface="Verdana" charset="0"/>
              </a:rPr>
              <a:t>expérience professionnelle complémentaire,</a:t>
            </a:r>
          </a:p>
          <a:p>
            <a:r>
              <a:rPr lang="fr-CH" dirty="0">
                <a:latin typeface="Verdana" charset="0"/>
                <a:ea typeface="Verdana" charset="0"/>
                <a:cs typeface="Verdana" charset="0"/>
              </a:rPr>
              <a:t>dans la filière</a:t>
            </a: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Manager en tourisme 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Hôtellerie et profession de l’accueil 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b="0" dirty="0">
                <a:latin typeface="Verdana" charset="0"/>
                <a:ea typeface="Verdana" charset="0"/>
                <a:cs typeface="Verdana" charset="0"/>
              </a:rPr>
              <a:t>Spécialiste en information documentaire HES</a:t>
            </a:r>
          </a:p>
          <a:p>
            <a:pPr>
              <a:spcBef>
                <a:spcPct val="80000"/>
              </a:spcBef>
            </a:pPr>
            <a:endParaRPr lang="fr-CH" sz="2800" b="0" dirty="0">
              <a:latin typeface="Verdana" charset="0"/>
              <a:ea typeface="Verdana" charset="0"/>
              <a:cs typeface="Verdana" charset="0"/>
            </a:endParaRPr>
          </a:p>
          <a:p>
            <a:endParaRPr lang="fr-FR" sz="2800" dirty="0"/>
          </a:p>
          <a:p>
            <a:endParaRPr lang="fr-FR" dirty="0"/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506644"/>
            <a:ext cx="12192000" cy="775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Débouchés de la MPE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3389CD-FA10-054E-9178-C969505E1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463" y="2572815"/>
            <a:ext cx="2418599" cy="23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8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34886" y="1639242"/>
            <a:ext cx="4428934" cy="4236945"/>
          </a:xfrm>
        </p:spPr>
        <p:txBody>
          <a:bodyPr>
            <a:normAutofit/>
          </a:bodyPr>
          <a:lstStyle/>
          <a:p>
            <a:r>
              <a:rPr lang="fr-CH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Débouchés moins spécifiques nécessitant des passerelles sélectives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17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 d’autres domaines (santé, social, art…) par le biais de formation complémentaire et procédure d’admission en fonction de la filière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17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Université, EPF, HEP par le biais de formation complémentaire ou de passerelle DUBS</a:t>
            </a:r>
            <a:endParaRPr lang="fr-FR" sz="17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/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506644"/>
            <a:ext cx="12192000" cy="775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Débouchés de la MPE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954381"/>
            <a:ext cx="5622456" cy="24987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37300" y="1854200"/>
            <a:ext cx="524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hlinkClick r:id="rId4"/>
              </a:rPr>
              <a:t>www.vs.ch/orientation</a:t>
            </a:r>
            <a:endParaRPr lang="fr-CH" dirty="0"/>
          </a:p>
          <a:p>
            <a:r>
              <a:rPr lang="fr-CH" dirty="0">
                <a:hlinkClick r:id="rId5"/>
              </a:rPr>
              <a:t>www.orientation.ch/formations</a:t>
            </a:r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22461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6342" y="4396418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ÉCOLE DE CULTURE GÉNÉRALE</a:t>
            </a:r>
            <a:endParaRPr lang="fr-FR" sz="3600" dirty="0">
              <a:solidFill>
                <a:srgbClr val="8B151A"/>
              </a:solidFill>
            </a:endParaRPr>
          </a:p>
        </p:txBody>
      </p:sp>
      <p:pic>
        <p:nvPicPr>
          <p:cNvPr id="6" name="Image 5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85" y="1922607"/>
            <a:ext cx="2394857" cy="31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1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03" name="Text Box 195"/>
          <p:cNvSpPr txBox="1">
            <a:spLocks noChangeArrowheads="1"/>
          </p:cNvSpPr>
          <p:nvPr/>
        </p:nvSpPr>
        <p:spPr bwMode="auto">
          <a:xfrm>
            <a:off x="0" y="218017"/>
            <a:ext cx="1219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fr-FR" sz="3200" cap="all" spc="-6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École de Culture générale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fr-FR" sz="3200" cap="all" spc="-6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 Plan d</a:t>
            </a:r>
            <a:r>
              <a:rPr lang="ja-JP" altLang="fr-FR" sz="3200" cap="all" spc="-6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’</a:t>
            </a:r>
            <a:r>
              <a:rPr lang="fr-FR" altLang="ja-JP" sz="3200" cap="all" spc="-6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étude</a:t>
            </a:r>
            <a:endParaRPr lang="fr-FR" sz="3200" cap="all" spc="-60" dirty="0">
              <a:solidFill>
                <a:srgbClr val="8B151A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935414"/>
              </p:ext>
            </p:extLst>
          </p:nvPr>
        </p:nvGraphicFramePr>
        <p:xfrm>
          <a:off x="685799" y="1295236"/>
          <a:ext cx="9555481" cy="4301768"/>
        </p:xfrm>
        <a:graphic>
          <a:graphicData uri="http://schemas.openxmlformats.org/drawingml/2006/table">
            <a:tbl>
              <a:tblPr firstRow="1" firstCol="1" bandRow="1"/>
              <a:tblGrid>
                <a:gridCol w="1011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0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78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fr-CH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Tronc commun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Choix d’une option durant le 2</a:t>
                      </a:r>
                      <a:r>
                        <a:rPr lang="fr-CH" sz="1600" i="1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fr-CH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semestre de la 1</a:t>
                      </a:r>
                      <a:r>
                        <a:rPr lang="fr-CH" sz="1600" i="1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fr-CH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année 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0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2e et 3</a:t>
                      </a:r>
                      <a:r>
                        <a:rPr lang="fr-FR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fr-FR" sz="16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fr-CH" sz="1600" baseline="30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Santé/sciences expérimentales – pédagogie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Biologie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Chimie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Physique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Stage de deux semaines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personnel (TP)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social – pédagogie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Economie et droit 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Projet social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Sciences de la vie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Stage de deux semaines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personnel (TP)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fr-CH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social - Théâtre</a:t>
                      </a:r>
                      <a:endParaRPr lang="fr-CH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Ä Martigny uniquement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Théâtre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Histoire du théâtre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Éducation artistique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Projet artistique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stage de deux semaines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personnel (TP)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fr-CH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Certificat ECG dans le domaine </a:t>
                      </a:r>
                      <a:endParaRPr lang="fr-CH" sz="1600" i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1642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30252"/>
              </p:ext>
            </p:extLst>
          </p:nvPr>
        </p:nvGraphicFramePr>
        <p:xfrm>
          <a:off x="609600" y="1752600"/>
          <a:ext cx="9906000" cy="3581400"/>
        </p:xfrm>
        <a:graphic>
          <a:graphicData uri="http://schemas.openxmlformats.org/drawingml/2006/table">
            <a:tbl>
              <a:tblPr firstRow="1" firstCol="1" bandRow="1"/>
              <a:tblGrid>
                <a:gridCol w="1106115">
                  <a:extLst>
                    <a:ext uri="{9D8B030D-6E8A-4147-A177-3AD203B41FA5}">
                      <a16:colId xmlns:a16="http://schemas.microsoft.com/office/drawing/2014/main" val="1547819531"/>
                    </a:ext>
                  </a:extLst>
                </a:gridCol>
                <a:gridCol w="2636422">
                  <a:extLst>
                    <a:ext uri="{9D8B030D-6E8A-4147-A177-3AD203B41FA5}">
                      <a16:colId xmlns:a16="http://schemas.microsoft.com/office/drawing/2014/main" val="349829257"/>
                    </a:ext>
                  </a:extLst>
                </a:gridCol>
                <a:gridCol w="2552900">
                  <a:extLst>
                    <a:ext uri="{9D8B030D-6E8A-4147-A177-3AD203B41FA5}">
                      <a16:colId xmlns:a16="http://schemas.microsoft.com/office/drawing/2014/main" val="2773133214"/>
                    </a:ext>
                  </a:extLst>
                </a:gridCol>
                <a:gridCol w="1810260">
                  <a:extLst>
                    <a:ext uri="{9D8B030D-6E8A-4147-A177-3AD203B41FA5}">
                      <a16:colId xmlns:a16="http://schemas.microsoft.com/office/drawing/2014/main" val="1836602472"/>
                    </a:ext>
                  </a:extLst>
                </a:gridCol>
                <a:gridCol w="1800303">
                  <a:extLst>
                    <a:ext uri="{9D8B030D-6E8A-4147-A177-3AD203B41FA5}">
                      <a16:colId xmlns:a16="http://schemas.microsoft.com/office/drawing/2014/main" val="505668254"/>
                    </a:ext>
                  </a:extLst>
                </a:gridCol>
              </a:tblGrid>
              <a:tr h="26512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r>
                        <a:rPr lang="fr-CH" sz="16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MSSA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Maturité spécialisée santé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sem.de cours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 sem. Stage spécifique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sem. Stage non spécifique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 sem. Travail maturité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MSSO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Maturité spécialisée sociale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 sem. de stage, dont 20 spécifiques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de maturité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MSOP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Maturité spécialisée pédagogie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 sem.</a:t>
                      </a:r>
                      <a:r>
                        <a:rPr lang="fr-CH" sz="12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École à plein temps à Monthey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de maturité</a:t>
                      </a: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MSAT</a:t>
                      </a:r>
                      <a:endParaRPr lang="fr-CH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Maturité spécialisée artistique</a:t>
                      </a:r>
                      <a:r>
                        <a:rPr lang="fr-CH" sz="12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option théâtre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H" sz="1200" baseline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Formation théâtrale à plein temps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Travail de maturité</a:t>
                      </a: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587132"/>
                  </a:ext>
                </a:extLst>
              </a:tr>
              <a:tr h="442480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Examen de régulation </a:t>
                      </a:r>
                      <a:endParaRPr lang="fr-CH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528816"/>
                  </a:ext>
                </a:extLst>
              </a:tr>
              <a:tr h="44248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Certificat de maturité spécialisée dan</a:t>
                      </a:r>
                      <a:r>
                        <a:rPr lang="fr-FR" sz="1600" i="1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 le domaine ouvrant la porte des HES</a:t>
                      </a:r>
                      <a:endParaRPr lang="fr-CH" sz="1600" i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fr-CH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432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95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7625"/>
            <a:ext cx="12192000" cy="48474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endParaRPr lang="fr-FR" sz="3200" dirty="0">
              <a:solidFill>
                <a:srgbClr val="8B151A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6" name="Image 5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920" y="0"/>
            <a:ext cx="7284720" cy="69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063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5596"/>
            <a:ext cx="12192000" cy="63037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Maturité «THEATRE»</a:t>
            </a:r>
            <a:endParaRPr lang="fr-FR" sz="3200" dirty="0">
              <a:solidFill>
                <a:srgbClr val="8B151A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0769" y="1778008"/>
            <a:ext cx="7632700" cy="26449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H" sz="1800" b="0" dirty="0">
              <a:solidFill>
                <a:srgbClr val="FF00FF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just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fr-FR" sz="2400" b="0" dirty="0">
                <a:latin typeface="Verdana" charset="0"/>
                <a:ea typeface="Verdana" charset="0"/>
                <a:cs typeface="Verdana" charset="0"/>
              </a:rPr>
              <a:t>Préparer des étudiants particulièrement doués pour le théâtre aux examens d</a:t>
            </a:r>
            <a:r>
              <a:rPr lang="ja-JP" altLang="fr-FR" sz="2400" b="0" dirty="0">
                <a:latin typeface="Verdana" charset="0"/>
                <a:ea typeface="Verdana" charset="0"/>
                <a:cs typeface="Verdana" charset="0"/>
              </a:rPr>
              <a:t>’</a:t>
            </a:r>
            <a:r>
              <a:rPr lang="fr-FR" altLang="ja-JP" sz="2400" b="0" dirty="0">
                <a:latin typeface="Verdana" charset="0"/>
                <a:ea typeface="Verdana" charset="0"/>
                <a:cs typeface="Verdana" charset="0"/>
              </a:rPr>
              <a:t>entrée dans une </a:t>
            </a:r>
            <a:r>
              <a:rPr lang="fr-FR" altLang="ja-JP" sz="2400" dirty="0">
                <a:latin typeface="Verdana" charset="0"/>
                <a:ea typeface="Verdana" charset="0"/>
                <a:cs typeface="Verdana" charset="0"/>
              </a:rPr>
              <a:t>Haute École de théâtre</a:t>
            </a:r>
            <a:r>
              <a:rPr lang="fr-FR" altLang="ja-JP" sz="2400" b="0" dirty="0">
                <a:latin typeface="Verdana" charset="0"/>
                <a:ea typeface="Verdana" charset="0"/>
                <a:cs typeface="Verdana" charset="0"/>
              </a:rPr>
              <a:t>.</a:t>
            </a:r>
            <a:endParaRPr lang="fr-FR" sz="2400" b="0" dirty="0"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359525" name="Group 10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2882195"/>
              </p:ext>
            </p:extLst>
          </p:nvPr>
        </p:nvGraphicFramePr>
        <p:xfrm>
          <a:off x="560769" y="3780545"/>
          <a:ext cx="7632700" cy="2377050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1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09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Années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ECCG de Martigny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École de Théâtre de Martigny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re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 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31 h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–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</a:t>
                      </a:r>
                      <a:r>
                        <a:rPr kumimoji="0" lang="fr-F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36 h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- 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e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38 h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9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4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e</a:t>
                      </a: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Suivi du travail de maturité 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 h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Image 5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4389" y="3100496"/>
            <a:ext cx="3463249" cy="30570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863" y="1918349"/>
            <a:ext cx="1384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7059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52788"/>
            <a:ext cx="12192000" cy="7207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Débouchés Filière "santé"</a:t>
            </a:r>
            <a:endParaRPr lang="fr-FR" sz="3200" b="1" dirty="0">
              <a:solidFill>
                <a:srgbClr val="8B151A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2966" y="1536777"/>
            <a:ext cx="3505200" cy="386715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H" sz="900" dirty="0">
              <a:solidFill>
                <a:srgbClr val="FF00FF"/>
              </a:solidFill>
              <a:latin typeface="Verdana" pitchFamily="34" charset="0"/>
              <a:ea typeface="ＭＳ Ｐゴシック" pitchFamily="34" charset="-128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fr-CH" sz="2600" dirty="0">
                <a:latin typeface="Verdana" pitchFamily="34" charset="0"/>
                <a:ea typeface="ＭＳ Ｐゴシック" pitchFamily="34" charset="-128"/>
              </a:rPr>
              <a:t>Formation HES (*filières régulées)</a:t>
            </a:r>
          </a:p>
          <a:p>
            <a:pPr lvl="1">
              <a:lnSpc>
                <a:spcPct val="120000"/>
              </a:lnSpc>
              <a:defRPr/>
            </a:pPr>
            <a:r>
              <a:rPr lang="fr-FR" sz="2200" b="0" dirty="0" err="1">
                <a:latin typeface="Verdana" pitchFamily="34" charset="0"/>
                <a:ea typeface="ＭＳ Ｐゴシック" pitchFamily="34" charset="-128"/>
              </a:rPr>
              <a:t>Infirmier.ère</a:t>
            </a:r>
            <a:endParaRPr lang="fr-FR" sz="2200" b="0" dirty="0">
              <a:latin typeface="Verdana" pitchFamily="34" charset="0"/>
              <a:ea typeface="ＭＳ Ｐゴシック" pitchFamily="34" charset="-128"/>
            </a:endParaRPr>
          </a:p>
          <a:p>
            <a:pPr lvl="1">
              <a:lnSpc>
                <a:spcPct val="120000"/>
              </a:lnSpc>
              <a:defRPr/>
            </a:pPr>
            <a:r>
              <a:rPr lang="fr-FR" sz="2200" b="0" dirty="0">
                <a:latin typeface="Verdana" pitchFamily="34" charset="0"/>
                <a:ea typeface="ＭＳ Ｐゴシック" pitchFamily="34" charset="-128"/>
              </a:rPr>
              <a:t>Sage-femme*</a:t>
            </a:r>
          </a:p>
          <a:p>
            <a:pPr lvl="1">
              <a:lnSpc>
                <a:spcPct val="120000"/>
              </a:lnSpc>
              <a:defRPr/>
            </a:pPr>
            <a:r>
              <a:rPr lang="fr-FR" sz="2200" b="0" dirty="0">
                <a:latin typeface="Verdana" pitchFamily="34" charset="0"/>
                <a:ea typeface="ＭＳ Ｐゴシック" pitchFamily="34" charset="-128"/>
              </a:rPr>
              <a:t>Physiothérapeute*</a:t>
            </a:r>
          </a:p>
          <a:p>
            <a:pPr lvl="1">
              <a:lnSpc>
                <a:spcPct val="120000"/>
              </a:lnSpc>
              <a:spcBef>
                <a:spcPct val="40000"/>
              </a:spcBef>
              <a:defRPr/>
            </a:pPr>
            <a:r>
              <a:rPr lang="fr-FR" sz="2200" b="0" dirty="0">
                <a:latin typeface="Verdana" pitchFamily="34" charset="0"/>
                <a:ea typeface="ＭＳ Ｐゴシック" pitchFamily="34" charset="-128"/>
              </a:rPr>
              <a:t>Ergothérapeute*</a:t>
            </a:r>
          </a:p>
          <a:p>
            <a:pPr lvl="1">
              <a:lnSpc>
                <a:spcPct val="120000"/>
              </a:lnSpc>
              <a:spcBef>
                <a:spcPct val="40000"/>
              </a:spcBef>
              <a:defRPr/>
            </a:pPr>
            <a:r>
              <a:rPr lang="fr-FR" sz="2200" b="0" dirty="0">
                <a:latin typeface="Verdana" pitchFamily="34" charset="0"/>
                <a:ea typeface="ＭＳ Ｐゴシック" pitchFamily="34" charset="-128"/>
              </a:rPr>
              <a:t>Diététicien.ne*</a:t>
            </a:r>
          </a:p>
          <a:p>
            <a:pPr lvl="1">
              <a:lnSpc>
                <a:spcPct val="120000"/>
              </a:lnSpc>
              <a:spcBef>
                <a:spcPct val="40000"/>
              </a:spcBef>
              <a:defRPr/>
            </a:pPr>
            <a:r>
              <a:rPr lang="fr-FR" sz="2200" b="0" dirty="0">
                <a:latin typeface="Verdana" pitchFamily="34" charset="0"/>
                <a:ea typeface="ＭＳ Ｐゴシック" pitchFamily="34" charset="-128"/>
              </a:rPr>
              <a:t>Technicien.ne en radiologie médicale</a:t>
            </a:r>
          </a:p>
          <a:p>
            <a:pPr lvl="1">
              <a:lnSpc>
                <a:spcPct val="120000"/>
              </a:lnSpc>
              <a:spcBef>
                <a:spcPct val="40000"/>
              </a:spcBef>
              <a:defRPr/>
            </a:pPr>
            <a:r>
              <a:rPr lang="fr-FR" sz="2200" b="0" dirty="0">
                <a:latin typeface="Verdana" pitchFamily="34" charset="0"/>
                <a:ea typeface="ＭＳ Ｐゴシック" pitchFamily="34" charset="-128"/>
              </a:rPr>
              <a:t>Ostéopathe*</a:t>
            </a:r>
          </a:p>
          <a:p>
            <a:pPr lvl="1">
              <a:lnSpc>
                <a:spcPct val="120000"/>
              </a:lnSpc>
              <a:spcBef>
                <a:spcPct val="40000"/>
              </a:spcBef>
              <a:defRPr/>
            </a:pPr>
            <a:endParaRPr lang="fr-FR" sz="2200" b="0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6628" name="Text Box 1028"/>
          <p:cNvSpPr txBox="1">
            <a:spLocks noChangeArrowheads="1"/>
          </p:cNvSpPr>
          <p:nvPr/>
        </p:nvSpPr>
        <p:spPr bwMode="auto">
          <a:xfrm>
            <a:off x="6096000" y="762001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b="0"/>
          </a:p>
        </p:txBody>
      </p:sp>
      <p:sp>
        <p:nvSpPr>
          <p:cNvPr id="2" name="Rectangle 1"/>
          <p:cNvSpPr/>
          <p:nvPr/>
        </p:nvSpPr>
        <p:spPr>
          <a:xfrm>
            <a:off x="1192966" y="5478214"/>
            <a:ext cx="8368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fr-FR" sz="2000" b="1" dirty="0">
                <a:latin typeface="Verdana" pitchFamily="34" charset="0"/>
                <a:ea typeface="ＭＳ Ｐゴシック" pitchFamily="34" charset="-128"/>
              </a:rPr>
              <a:t>Passerelle DUBS </a:t>
            </a:r>
            <a:r>
              <a:rPr lang="fr-FR" sz="1700" dirty="0">
                <a:latin typeface="Verdana" pitchFamily="34" charset="0"/>
                <a:ea typeface="ＭＳ Ｐゴシック" pitchFamily="34" charset="-128"/>
              </a:rPr>
              <a:t>Permettant l’accès à l’université</a:t>
            </a: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84791"/>
            <a:ext cx="5419776" cy="30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5140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0" y="369922"/>
            <a:ext cx="120904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0255" rIns="0" bIns="0" anchor="ctr"/>
          <a:lstStyle/>
          <a:p>
            <a:pPr algn="ctr">
              <a:defRPr/>
            </a:pP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PLACE DE L’EC ET DE </a:t>
            </a:r>
            <a:r>
              <a:rPr lang="fr-CH" sz="3200" b="1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L’ECG </a:t>
            </a:r>
          </a:p>
          <a:p>
            <a:pPr algn="ctr">
              <a:defRPr/>
            </a:pP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DANS LE SECONDAIRE II VALAISAN</a:t>
            </a:r>
            <a:endParaRPr lang="fr-FR" sz="3200" b="1" dirty="0">
              <a:solidFill>
                <a:srgbClr val="8B151A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1276" name="Line 20"/>
          <p:cNvSpPr>
            <a:spLocks noChangeShapeType="1"/>
          </p:cNvSpPr>
          <p:nvPr/>
        </p:nvSpPr>
        <p:spPr bwMode="auto">
          <a:xfrm>
            <a:off x="2017713" y="3887788"/>
            <a:ext cx="8280400" cy="0"/>
          </a:xfrm>
          <a:prstGeom prst="line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CH"/>
          </a:p>
        </p:txBody>
      </p:sp>
      <p:pic>
        <p:nvPicPr>
          <p:cNvPr id="27" name="Image 26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66F59AE-41C9-8349-8728-4F6733E299A9}"/>
              </a:ext>
            </a:extLst>
          </p:cNvPr>
          <p:cNvGrpSpPr/>
          <p:nvPr/>
        </p:nvGrpSpPr>
        <p:grpSpPr>
          <a:xfrm>
            <a:off x="190825" y="2068326"/>
            <a:ext cx="10441386" cy="4285118"/>
            <a:chOff x="765590" y="2207455"/>
            <a:chExt cx="10441386" cy="4285118"/>
          </a:xfrm>
        </p:grpSpPr>
        <p:sp>
          <p:nvSpPr>
            <p:cNvPr id="44" name="Line 18"/>
            <p:cNvSpPr>
              <a:spLocks noChangeShapeType="1"/>
            </p:cNvSpPr>
            <p:nvPr/>
          </p:nvSpPr>
          <p:spPr bwMode="auto">
            <a:xfrm>
              <a:off x="1860044" y="2808233"/>
              <a:ext cx="7830811" cy="5813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>
              <a:off x="1860043" y="4146864"/>
              <a:ext cx="7852123" cy="4768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45" name="Line 18"/>
            <p:cNvSpPr>
              <a:spLocks noChangeShapeType="1"/>
            </p:cNvSpPr>
            <p:nvPr/>
          </p:nvSpPr>
          <p:spPr bwMode="auto">
            <a:xfrm>
              <a:off x="1860044" y="3519541"/>
              <a:ext cx="7830812" cy="2089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11270" name="Text Box 10"/>
            <p:cNvSpPr txBox="1">
              <a:spLocks noChangeArrowheads="1"/>
            </p:cNvSpPr>
            <p:nvPr/>
          </p:nvSpPr>
          <p:spPr bwMode="auto">
            <a:xfrm>
              <a:off x="1863995" y="4734416"/>
              <a:ext cx="7613774" cy="482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/>
            <a:lstStyle>
              <a:lvl1pPr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fr-CH" sz="3100" dirty="0">
                  <a:solidFill>
                    <a:schemeClr val="tx2"/>
                  </a:solidFill>
                  <a:latin typeface="Tahoma" pitchFamily="34" charset="0"/>
                  <a:cs typeface="Arial" charset="0"/>
                </a:rPr>
                <a:t>		</a:t>
              </a:r>
              <a:r>
                <a:rPr lang="fr-CH" sz="3100" dirty="0">
                  <a:solidFill>
                    <a:srgbClr val="8B151A"/>
                  </a:solidFill>
                  <a:latin typeface="Verdana" charset="0"/>
                  <a:ea typeface="Verdana" charset="0"/>
                  <a:cs typeface="Verdana" charset="0"/>
                </a:rPr>
                <a:t>11CO</a:t>
              </a:r>
              <a:endParaRPr lang="fr-FR" sz="310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1290" name="Text Box 5"/>
            <p:cNvSpPr txBox="1">
              <a:spLocks noChangeArrowheads="1"/>
            </p:cNvSpPr>
            <p:nvPr/>
          </p:nvSpPr>
          <p:spPr bwMode="auto">
            <a:xfrm>
              <a:off x="1863996" y="6009973"/>
              <a:ext cx="9342980" cy="482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>
              <a:lvl1pPr marL="419100" indent="-314325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fr-CH" sz="3100" dirty="0">
                  <a:solidFill>
                    <a:srgbClr val="8B151A"/>
                  </a:solidFill>
                  <a:latin typeface="Verdana" charset="0"/>
                  <a:ea typeface="Verdana" charset="0"/>
                  <a:cs typeface="Verdana" charset="0"/>
                </a:rPr>
                <a:t>9 CO</a:t>
              </a:r>
              <a:endParaRPr lang="fr-FR" sz="310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1288" name="Text Box 8"/>
            <p:cNvSpPr txBox="1">
              <a:spLocks noChangeArrowheads="1"/>
            </p:cNvSpPr>
            <p:nvPr/>
          </p:nvSpPr>
          <p:spPr bwMode="auto">
            <a:xfrm>
              <a:off x="1860044" y="5378393"/>
              <a:ext cx="9342980" cy="4823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>
              <a:lvl1pPr marL="419100" indent="-314325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fr-CH" sz="3100" dirty="0">
                  <a:solidFill>
                    <a:srgbClr val="8B151A"/>
                  </a:solidFill>
                  <a:latin typeface="Verdana" charset="0"/>
                  <a:ea typeface="Verdana" charset="0"/>
                  <a:cs typeface="Verdana" charset="0"/>
                </a:rPr>
                <a:t>10 CO</a:t>
              </a:r>
              <a:endParaRPr lang="fr-FR" sz="310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62160" name="Text Box 16"/>
            <p:cNvSpPr txBox="1">
              <a:spLocks noChangeArrowheads="1"/>
            </p:cNvSpPr>
            <p:nvPr/>
          </p:nvSpPr>
          <p:spPr bwMode="auto">
            <a:xfrm>
              <a:off x="3360523" y="4171310"/>
              <a:ext cx="1894571" cy="4678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>
              <a:lvl1pPr marL="419100" indent="-314325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fr-CH" sz="3100" dirty="0">
                  <a:solidFill>
                    <a:srgbClr val="8B151A"/>
                  </a:solidFill>
                  <a:latin typeface="Verdana" charset="0"/>
                  <a:ea typeface="Verdana" charset="0"/>
                  <a:cs typeface="Verdana" charset="0"/>
                </a:rPr>
                <a:t>EPP</a:t>
              </a:r>
              <a:endParaRPr lang="fr-FR" sz="310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62168" name="Text Box 24"/>
            <p:cNvSpPr txBox="1">
              <a:spLocks noChangeArrowheads="1"/>
            </p:cNvSpPr>
            <p:nvPr/>
          </p:nvSpPr>
          <p:spPr bwMode="auto">
            <a:xfrm rot="16200000">
              <a:off x="8906405" y="2920394"/>
              <a:ext cx="2994115" cy="159912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>
              <a:lvl1pPr marL="419100" indent="-314325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fr-CH" sz="3100" dirty="0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Collège</a:t>
              </a:r>
              <a:endParaRPr lang="fr-FR" sz="31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1860044" y="2207455"/>
              <a:ext cx="9342980" cy="309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35" name="Text Box 21"/>
            <p:cNvSpPr txBox="1">
              <a:spLocks noChangeArrowheads="1"/>
            </p:cNvSpPr>
            <p:nvPr/>
          </p:nvSpPr>
          <p:spPr bwMode="auto">
            <a:xfrm rot="16200000">
              <a:off x="1344339" y="2731577"/>
              <a:ext cx="2419243" cy="13837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>
              <a:lvl1pPr marL="6350" indent="-63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fr-CH" sz="2000" dirty="0">
                  <a:solidFill>
                    <a:srgbClr val="8B151A"/>
                  </a:solidFill>
                  <a:latin typeface="Verdana" charset="0"/>
                  <a:ea typeface="Verdana" charset="0"/>
                  <a:cs typeface="Verdana" charset="0"/>
                </a:rPr>
                <a:t>Maturités</a:t>
              </a:r>
            </a:p>
            <a:p>
              <a:pPr algn="ctr" eaLnBrk="1" hangingPunct="1"/>
              <a:r>
                <a:rPr lang="fr-CH" sz="2000" dirty="0">
                  <a:solidFill>
                    <a:srgbClr val="8B151A"/>
                  </a:solidFill>
                  <a:latin typeface="Verdana" charset="0"/>
                  <a:ea typeface="Verdana" charset="0"/>
                  <a:cs typeface="Verdana" charset="0"/>
                </a:rPr>
                <a:t>professionnelles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fr-CH" sz="2000" dirty="0">
                  <a:solidFill>
                    <a:srgbClr val="8B151A"/>
                  </a:solidFill>
                  <a:latin typeface="Verdana" charset="0"/>
                  <a:ea typeface="Verdana" charset="0"/>
                  <a:cs typeface="Verdana" charset="0"/>
                </a:rPr>
                <a:t>Apprentissages</a:t>
              </a:r>
              <a:endParaRPr lang="fr-FR" sz="2000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5356751" y="2222900"/>
              <a:ext cx="1397347" cy="239483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>
              <a:lvl1pPr marL="6350" indent="-63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fr-CH" sz="3100" dirty="0">
                <a:solidFill>
                  <a:schemeClr val="tx2"/>
                </a:solidFill>
                <a:latin typeface="Tahoma" pitchFamily="34" charset="0"/>
                <a:cs typeface="Arial" charset="0"/>
              </a:endParaRPr>
            </a:p>
            <a:p>
              <a:pPr algn="ctr" eaLnBrk="1" hangingPunct="1"/>
              <a:endParaRPr lang="fr-CH" sz="1300" dirty="0">
                <a:solidFill>
                  <a:srgbClr val="FF0000"/>
                </a:solidFill>
                <a:latin typeface="Tahoma" pitchFamily="34" charset="0"/>
                <a:cs typeface="Arial" charset="0"/>
              </a:endParaRPr>
            </a:p>
            <a:p>
              <a:pPr algn="ctr" eaLnBrk="1" hangingPunct="1"/>
              <a:r>
                <a:rPr lang="fr-CH" sz="4000" dirty="0">
                  <a:solidFill>
                    <a:srgbClr val="990033"/>
                  </a:solidFill>
                  <a:latin typeface="Verdana" charset="0"/>
                  <a:ea typeface="Verdana" charset="0"/>
                  <a:cs typeface="Verdana" charset="0"/>
                </a:rPr>
                <a:t>EC</a:t>
              </a:r>
            </a:p>
            <a:p>
              <a:pPr algn="ctr" eaLnBrk="1" hangingPunct="1"/>
              <a:r>
                <a:rPr lang="fr-CH" sz="2400" dirty="0">
                  <a:solidFill>
                    <a:srgbClr val="990033"/>
                  </a:solidFill>
                  <a:latin typeface="Verdana" charset="0"/>
                  <a:ea typeface="Verdana" charset="0"/>
                  <a:cs typeface="Verdana" charset="0"/>
                </a:rPr>
                <a:t>CFC</a:t>
              </a:r>
            </a:p>
            <a:p>
              <a:pPr algn="ctr" eaLnBrk="1" hangingPunct="1"/>
              <a:r>
                <a:rPr lang="fr-CH" sz="2400" dirty="0">
                  <a:solidFill>
                    <a:srgbClr val="990033"/>
                  </a:solidFill>
                  <a:latin typeface="Verdana" charset="0"/>
                  <a:ea typeface="Verdana" charset="0"/>
                  <a:cs typeface="Verdana" charset="0"/>
                </a:rPr>
                <a:t> + </a:t>
              </a:r>
            </a:p>
            <a:p>
              <a:pPr algn="ctr" eaLnBrk="1" hangingPunct="1"/>
              <a:r>
                <a:rPr lang="fr-CH" sz="2400" dirty="0">
                  <a:solidFill>
                    <a:srgbClr val="990033"/>
                  </a:solidFill>
                  <a:latin typeface="Verdana" charset="0"/>
                  <a:ea typeface="Verdana" charset="0"/>
                  <a:cs typeface="Verdana" charset="0"/>
                </a:rPr>
                <a:t>MPE</a:t>
              </a:r>
            </a:p>
            <a:p>
              <a:pPr algn="ctr" eaLnBrk="1" hangingPunct="1"/>
              <a:endParaRPr lang="fr-FR" sz="3100" dirty="0">
                <a:solidFill>
                  <a:srgbClr val="990033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/>
          </p:nvSpPr>
          <p:spPr bwMode="auto">
            <a:xfrm>
              <a:off x="6868920" y="2892264"/>
              <a:ext cx="2351280" cy="17173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>
              <a:lvl1pPr marL="6350" indent="-63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fr-CH" sz="3100" dirty="0">
                <a:solidFill>
                  <a:schemeClr val="tx2"/>
                </a:solidFill>
                <a:latin typeface="Tahoma" pitchFamily="34" charset="0"/>
                <a:cs typeface="Arial" charset="0"/>
              </a:endParaRPr>
            </a:p>
            <a:p>
              <a:pPr algn="ctr" eaLnBrk="1" hangingPunct="1"/>
              <a:r>
                <a:rPr lang="fr-CH" sz="4000" dirty="0">
                  <a:solidFill>
                    <a:srgbClr val="990033"/>
                  </a:solidFill>
                  <a:latin typeface="Verdana" charset="0"/>
                  <a:ea typeface="Verdana" charset="0"/>
                  <a:cs typeface="Verdana" charset="0"/>
                </a:rPr>
                <a:t>ECG</a:t>
              </a:r>
            </a:p>
            <a:p>
              <a:pPr algn="ctr" eaLnBrk="1" hangingPunct="1"/>
              <a:endParaRPr lang="fr-FR" sz="3100" dirty="0">
                <a:solidFill>
                  <a:srgbClr val="0099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765590" y="2642263"/>
              <a:ext cx="8775242" cy="68874"/>
            </a:xfrm>
            <a:prstGeom prst="line">
              <a:avLst/>
            </a:prstGeom>
            <a:noFill/>
            <a:ln w="9525" cap="rnd">
              <a:solidFill>
                <a:schemeClr val="bg1">
                  <a:lumMod val="85000"/>
                  <a:alpha val="0"/>
                </a:schemeClr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fr-CH"/>
            </a:p>
          </p:txBody>
        </p:sp>
      </p:grp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6294155" y="2083771"/>
            <a:ext cx="2351280" cy="6434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marL="419100" indent="-314325" defTabSz="1004888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1004888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1004888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1004888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1004888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fr-CH" sz="2000" dirty="0">
                <a:solidFill>
                  <a:srgbClr val="990033"/>
                </a:solidFill>
                <a:latin typeface="Verdana" charset="0"/>
                <a:ea typeface="Verdana" charset="0"/>
                <a:cs typeface="Verdana" charset="0"/>
              </a:rPr>
              <a:t>Maturité</a:t>
            </a:r>
          </a:p>
          <a:p>
            <a:pPr algn="ctr" eaLnBrk="1" hangingPunct="1">
              <a:lnSpc>
                <a:spcPct val="80000"/>
              </a:lnSpc>
            </a:pPr>
            <a:r>
              <a:rPr lang="fr-CH" sz="2000" dirty="0">
                <a:solidFill>
                  <a:srgbClr val="990033"/>
                </a:solidFill>
                <a:latin typeface="Verdana" charset="0"/>
                <a:ea typeface="Verdana" charset="0"/>
                <a:cs typeface="Verdana" charset="0"/>
              </a:rPr>
              <a:t>spécialisée</a:t>
            </a:r>
            <a:endParaRPr lang="fr-FR" sz="2000" dirty="0">
              <a:solidFill>
                <a:srgbClr val="9900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35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52788"/>
            <a:ext cx="12192000" cy="7207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Débouchés Filière "santé"</a:t>
            </a:r>
            <a:endParaRPr lang="fr-FR" sz="3200" b="1" dirty="0">
              <a:solidFill>
                <a:srgbClr val="8B151A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6628" name="Text Box 1028"/>
          <p:cNvSpPr txBox="1">
            <a:spLocks noChangeArrowheads="1"/>
          </p:cNvSpPr>
          <p:nvPr/>
        </p:nvSpPr>
        <p:spPr bwMode="auto">
          <a:xfrm>
            <a:off x="6096000" y="762001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b="0"/>
          </a:p>
        </p:txBody>
      </p:sp>
      <p:sp>
        <p:nvSpPr>
          <p:cNvPr id="40966" name="Rectangle 1030"/>
          <p:cNvSpPr>
            <a:spLocks noChangeArrowheads="1"/>
          </p:cNvSpPr>
          <p:nvPr/>
        </p:nvSpPr>
        <p:spPr bwMode="auto">
          <a:xfrm>
            <a:off x="876483" y="1373513"/>
            <a:ext cx="513912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fr-CH" sz="900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CH" sz="2400" b="1" dirty="0">
                <a:latin typeface="Verdana" pitchFamily="34" charset="0"/>
                <a:ea typeface="ＭＳ Ｐゴシック" pitchFamily="34" charset="-128"/>
              </a:rPr>
              <a:t>Formation ES (procédure d’admission, </a:t>
            </a:r>
            <a:r>
              <a:rPr lang="fr-FR" sz="2400" dirty="0">
                <a:latin typeface="Verdana" pitchFamily="34" charset="0"/>
                <a:ea typeface="ＭＳ Ｐゴシック" pitchFamily="34" charset="-128"/>
              </a:rPr>
              <a:t>* </a:t>
            </a:r>
            <a:r>
              <a:rPr lang="fr-CH" sz="2400" b="1" dirty="0">
                <a:latin typeface="Verdana" pitchFamily="34" charset="0"/>
                <a:ea typeface="ＭＳ Ｐゴシック" pitchFamily="34" charset="-128"/>
              </a:rPr>
              <a:t>Filières régulées)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sz="1600" dirty="0" err="1">
                <a:latin typeface="Verdana" pitchFamily="34" charset="0"/>
                <a:ea typeface="ＭＳ Ｐゴシック" pitchFamily="34" charset="-128"/>
              </a:rPr>
              <a:t>Infirmier.ère</a:t>
            </a:r>
            <a:r>
              <a:rPr lang="fr-FR" sz="1600" dirty="0">
                <a:latin typeface="Verdana" pitchFamily="34" charset="0"/>
                <a:ea typeface="ＭＳ Ｐゴシック" pitchFamily="34" charset="-128"/>
              </a:rPr>
              <a:t> *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sz="1600" dirty="0">
                <a:latin typeface="Verdana" pitchFamily="34" charset="0"/>
                <a:ea typeface="ＭＳ Ｐゴシック" pitchFamily="34" charset="-128"/>
              </a:rPr>
              <a:t>Hygiéniste dentaire *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sz="1600" dirty="0">
                <a:latin typeface="Verdana" pitchFamily="34" charset="0"/>
                <a:ea typeface="ＭＳ Ｐゴシック" pitchFamily="34" charset="-128"/>
              </a:rPr>
              <a:t>Technicien.ne en analyses biomédicales *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sz="1600" dirty="0">
                <a:latin typeface="Verdana" pitchFamily="34" charset="0"/>
                <a:ea typeface="ＭＳ Ｐゴシック" pitchFamily="34" charset="-128"/>
              </a:rPr>
              <a:t>Podologue *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sz="1600" dirty="0">
                <a:latin typeface="Verdana" pitchFamily="34" charset="0"/>
                <a:ea typeface="ＭＳ Ｐゴシック" pitchFamily="34" charset="-128"/>
              </a:rPr>
              <a:t>Technicien.ne en salle d</a:t>
            </a:r>
            <a:r>
              <a:rPr lang="fr-CH" sz="1600" dirty="0">
                <a:latin typeface="Verdana" pitchFamily="34" charset="0"/>
                <a:ea typeface="ＭＳ Ｐゴシック" pitchFamily="34" charset="-128"/>
              </a:rPr>
              <a:t>’</a:t>
            </a:r>
            <a:r>
              <a:rPr lang="fr-FR" altLang="ja-JP" sz="1600" dirty="0">
                <a:latin typeface="Verdana" pitchFamily="34" charset="0"/>
                <a:ea typeface="ＭＳ Ｐゴシック" pitchFamily="34" charset="-128"/>
              </a:rPr>
              <a:t>opération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altLang="ja-JP" sz="1600" dirty="0" err="1">
                <a:latin typeface="Verdana" pitchFamily="34" charset="0"/>
                <a:ea typeface="ＭＳ Ｐゴシック" pitchFamily="34" charset="-128"/>
              </a:rPr>
              <a:t>Ambulancier.ère</a:t>
            </a:r>
            <a:r>
              <a:rPr lang="fr-FR" sz="1600" dirty="0">
                <a:latin typeface="Verdana" pitchFamily="34" charset="0"/>
                <a:ea typeface="ＭＳ Ｐゴシック" pitchFamily="34" charset="-128"/>
              </a:rPr>
              <a:t> *</a:t>
            </a:r>
            <a:endParaRPr lang="fr-FR" altLang="ja-JP" sz="1600" dirty="0">
              <a:latin typeface="Verdana" pitchFamily="34" charset="0"/>
              <a:ea typeface="ＭＳ Ｐゴシック" pitchFamily="34" charset="-128"/>
            </a:endParaRP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altLang="ja-JP" sz="1600" dirty="0">
                <a:latin typeface="Verdana" pitchFamily="34" charset="0"/>
                <a:ea typeface="ＭＳ Ｐゴシック" pitchFamily="34" charset="-128"/>
              </a:rPr>
              <a:t>Orthoptiste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endParaRPr lang="fr-FR" altLang="ja-JP" sz="800" dirty="0">
              <a:latin typeface="Verdana" pitchFamily="34" charset="0"/>
              <a:ea typeface="ＭＳ Ｐゴシック" pitchFamily="34" charset="-128"/>
            </a:endParaRPr>
          </a:p>
          <a:p>
            <a:pPr marL="44450" lvl="1">
              <a:spcBef>
                <a:spcPct val="20000"/>
              </a:spcBef>
              <a:buClr>
                <a:schemeClr val="tx2"/>
              </a:buClr>
              <a:buSzPct val="80000"/>
              <a:defRPr/>
            </a:pPr>
            <a:r>
              <a:rPr lang="fr-CH" sz="2400" b="1" dirty="0">
                <a:latin typeface="Verdana" pitchFamily="34" charset="0"/>
                <a:ea typeface="ＭＳ Ｐゴシック" pitchFamily="34" charset="-128"/>
              </a:rPr>
              <a:t>Formation HEP (procédure d’admission)</a:t>
            </a:r>
          </a:p>
          <a:p>
            <a:pPr lvl="1" indent="-182880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Char char="•"/>
              <a:defRPr/>
            </a:pPr>
            <a:r>
              <a:rPr lang="fr-FR" sz="1600" dirty="0" err="1">
                <a:latin typeface="Verdana" pitchFamily="34" charset="0"/>
                <a:ea typeface="ＭＳ Ｐゴシック" pitchFamily="34" charset="-128"/>
              </a:rPr>
              <a:t>Enseignant.e</a:t>
            </a:r>
            <a:r>
              <a:rPr lang="fr-FR" sz="1600" dirty="0">
                <a:latin typeface="Verdana" pitchFamily="34" charset="0"/>
                <a:ea typeface="ＭＳ Ｐゴシック" pitchFamily="34" charset="-128"/>
              </a:rPr>
              <a:t> classes enfantines et primaires</a:t>
            </a: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9F87D8-4724-494B-B7D4-280E6111C4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35851"/>
            <a:ext cx="5520128" cy="36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4063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12192000" cy="7445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Débouchés Filière "social"</a:t>
            </a:r>
            <a:endParaRPr lang="fr-FR" sz="3200" b="1" dirty="0">
              <a:solidFill>
                <a:srgbClr val="8B151A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1858" y="1025054"/>
            <a:ext cx="5399964" cy="5454736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H" sz="1200" dirty="0">
              <a:solidFill>
                <a:schemeClr val="accent2"/>
              </a:solidFill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r-CH" sz="6400" dirty="0">
                <a:latin typeface="Verdana" pitchFamily="34" charset="0"/>
                <a:ea typeface="ＭＳ Ｐゴシック" pitchFamily="34" charset="-128"/>
              </a:rPr>
              <a:t>Formation HES Social (filière régulée)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Assistant.e</a:t>
            </a:r>
            <a:r>
              <a:rPr lang="fr-FR" sz="6400" b="0" dirty="0">
                <a:latin typeface="Verdana" pitchFamily="34" charset="0"/>
                <a:ea typeface="ＭＳ Ｐゴシック" pitchFamily="34" charset="-128"/>
              </a:rPr>
              <a:t> </a:t>
            </a: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social.e</a:t>
            </a:r>
            <a:endParaRPr lang="fr-FR" sz="6400" b="0" dirty="0"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Educateur.trice</a:t>
            </a:r>
            <a:r>
              <a:rPr lang="fr-FR" sz="6400" b="0" dirty="0">
                <a:latin typeface="Verdana" pitchFamily="34" charset="0"/>
                <a:ea typeface="ＭＳ Ｐゴシック" pitchFamily="34" charset="-128"/>
              </a:rPr>
              <a:t> </a:t>
            </a: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sociale.e</a:t>
            </a:r>
            <a:endParaRPr lang="fr-FR" sz="6400" b="0" dirty="0"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Animateur.trice</a:t>
            </a:r>
            <a:r>
              <a:rPr lang="fr-FR" sz="6400" b="0" dirty="0">
                <a:latin typeface="Verdana" pitchFamily="34" charset="0"/>
                <a:ea typeface="ＭＳ Ｐゴシック" pitchFamily="34" charset="-128"/>
              </a:rPr>
              <a:t> </a:t>
            </a: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socioculturel.le</a:t>
            </a:r>
            <a:endParaRPr lang="fr-FR" sz="6400" dirty="0">
              <a:latin typeface="Verdana" pitchFamily="34" charset="0"/>
              <a:ea typeface="ＭＳ Ｐゴシック" pitchFamily="34" charset="-128"/>
            </a:endParaRPr>
          </a:p>
          <a:p>
            <a:pPr marL="274320" lvl="1" indent="0">
              <a:lnSpc>
                <a:spcPct val="120000"/>
              </a:lnSpc>
              <a:spcBef>
                <a:spcPct val="40000"/>
              </a:spcBef>
              <a:buNone/>
              <a:defRPr/>
            </a:pPr>
            <a:endParaRPr lang="fr-FR" sz="6400" b="0" dirty="0"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r-FR" sz="6400" dirty="0">
                <a:latin typeface="Verdana" pitchFamily="34" charset="0"/>
                <a:ea typeface="ＭＳ Ｐゴシック" pitchFamily="34" charset="-128"/>
              </a:rPr>
              <a:t>Formation ES (procédure d’admission)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Educateur.trice</a:t>
            </a:r>
            <a:r>
              <a:rPr lang="fr-FR" sz="6400" b="0" dirty="0">
                <a:latin typeface="Verdana" pitchFamily="34" charset="0"/>
                <a:ea typeface="ＭＳ Ｐゴシック" pitchFamily="34" charset="-128"/>
              </a:rPr>
              <a:t> de l’enfance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r-FR" sz="6400" b="0" dirty="0">
                <a:latin typeface="Verdana" pitchFamily="34" charset="0"/>
                <a:ea typeface="ＭＳ Ｐゴシック" pitchFamily="34" charset="-128"/>
              </a:rPr>
              <a:t>Maître </a:t>
            </a:r>
            <a:r>
              <a:rPr lang="fr-FR" sz="6400" b="0" dirty="0" err="1">
                <a:latin typeface="Verdana" pitchFamily="34" charset="0"/>
                <a:ea typeface="ＭＳ Ｐゴシック" pitchFamily="34" charset="-128"/>
              </a:rPr>
              <a:t>socio-professionnel.le</a:t>
            </a:r>
            <a:endParaRPr lang="fr-FR" sz="6400" b="0" dirty="0">
              <a:latin typeface="Verdana" pitchFamily="34" charset="0"/>
              <a:ea typeface="ＭＳ Ｐゴシック" pitchFamily="34" charset="-128"/>
            </a:endParaRPr>
          </a:p>
          <a:p>
            <a:pPr lvl="1">
              <a:lnSpc>
                <a:spcPct val="120000"/>
              </a:lnSpc>
              <a:spcBef>
                <a:spcPct val="40000"/>
              </a:spcBef>
              <a:defRPr/>
            </a:pPr>
            <a:endParaRPr lang="fr-FR" sz="6400" b="0" dirty="0"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fr-FR" sz="6400" dirty="0">
                <a:latin typeface="Verdana" pitchFamily="34" charset="0"/>
                <a:ea typeface="ＭＳ Ｐゴシック" pitchFamily="34" charset="-128"/>
              </a:rPr>
              <a:t>Formation HEP (procédure d’admission)</a:t>
            </a:r>
          </a:p>
          <a:p>
            <a:pPr marL="0" lvl="1" indent="0">
              <a:lnSpc>
                <a:spcPct val="120000"/>
              </a:lnSpc>
              <a:spcBef>
                <a:spcPct val="40000"/>
              </a:spcBef>
              <a:spcAft>
                <a:spcPts val="600"/>
              </a:spcAft>
              <a:buClrTx/>
              <a:buNone/>
              <a:defRPr/>
            </a:pPr>
            <a:r>
              <a:rPr lang="fr-FR" sz="6400" dirty="0" err="1">
                <a:latin typeface="Verdana" pitchFamily="34" charset="0"/>
                <a:ea typeface="ＭＳ Ｐゴシック" pitchFamily="34" charset="-128"/>
              </a:rPr>
              <a:t>Enseignant.e</a:t>
            </a:r>
            <a:r>
              <a:rPr lang="fr-FR" sz="6400" dirty="0">
                <a:latin typeface="Verdana" pitchFamily="34" charset="0"/>
                <a:ea typeface="ＭＳ Ｐゴシック" pitchFamily="34" charset="-128"/>
              </a:rPr>
              <a:t> classes enfantines et primaires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buFont typeface="Wingdings" pitchFamily="2" charset="2"/>
              <a:buNone/>
              <a:defRPr/>
            </a:pPr>
            <a:endParaRPr lang="fr-FR" sz="6400" dirty="0">
              <a:latin typeface="Verdana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fr-FR" sz="6400" dirty="0">
                <a:latin typeface="Verdana" pitchFamily="34" charset="0"/>
                <a:ea typeface="ＭＳ Ｐゴシック" pitchFamily="34" charset="-128"/>
              </a:rPr>
              <a:t>Passerelle DUBS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fr-FR" sz="6400" b="0" dirty="0">
                <a:latin typeface="Verdana" pitchFamily="34" charset="0"/>
                <a:ea typeface="ＭＳ Ｐゴシック" pitchFamily="34" charset="-128"/>
              </a:rPr>
              <a:t>Permettant l’accès à l’Université ou l’EPF</a:t>
            </a:r>
          </a:p>
          <a:p>
            <a:pPr marL="274320" lvl="1" indent="0">
              <a:lnSpc>
                <a:spcPct val="120000"/>
              </a:lnSpc>
              <a:spcBef>
                <a:spcPct val="40000"/>
              </a:spcBef>
              <a:buNone/>
              <a:defRPr/>
            </a:pPr>
            <a:endParaRPr lang="fr-FR" sz="6400" dirty="0">
              <a:latin typeface="Verdana" pitchFamily="34" charset="0"/>
              <a:ea typeface="ＭＳ Ｐゴシック" pitchFamily="34" charset="-128"/>
            </a:endParaRPr>
          </a:p>
          <a:p>
            <a:pPr marL="274320" lvl="1" indent="0">
              <a:lnSpc>
                <a:spcPct val="120000"/>
              </a:lnSpc>
              <a:spcBef>
                <a:spcPct val="40000"/>
              </a:spcBef>
              <a:buNone/>
              <a:defRPr/>
            </a:pPr>
            <a:endParaRPr lang="fr-FR" sz="3200" dirty="0">
              <a:latin typeface="Verdana" pitchFamily="34" charset="0"/>
              <a:ea typeface="ＭＳ Ｐゴシック" pitchFamily="34" charset="-128"/>
            </a:endParaRPr>
          </a:p>
          <a:p>
            <a:pPr marL="274320" lvl="1" indent="0">
              <a:lnSpc>
                <a:spcPct val="120000"/>
              </a:lnSpc>
              <a:spcBef>
                <a:spcPct val="40000"/>
              </a:spcBef>
              <a:buNone/>
              <a:defRPr/>
            </a:pPr>
            <a:endParaRPr lang="fr-FR" sz="3200" dirty="0"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17196"/>
            <a:ext cx="5608807" cy="30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766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712149"/>
            <a:ext cx="12014791" cy="1074634"/>
          </a:xfrm>
        </p:spPr>
        <p:txBody>
          <a:bodyPr>
            <a:normAutofit/>
          </a:bodyPr>
          <a:lstStyle/>
          <a:p>
            <a:pPr algn="ctr"/>
            <a:r>
              <a:rPr lang="fr-CH" sz="3200" b="1" dirty="0">
                <a:solidFill>
                  <a:srgbClr val="8B151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activités extrascolaires</a:t>
            </a:r>
            <a:br>
              <a:rPr lang="fr-CH" sz="3200" b="1" dirty="0">
                <a:solidFill>
                  <a:srgbClr val="8B151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r-FR" sz="3200" b="1" dirty="0">
              <a:solidFill>
                <a:srgbClr val="8B151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6871" y="1776237"/>
            <a:ext cx="5139129" cy="4311752"/>
          </a:xfrm>
        </p:spPr>
        <p:txBody>
          <a:bodyPr>
            <a:normAutofit fontScale="62500" lnSpcReduction="20000"/>
          </a:bodyPr>
          <a:lstStyle/>
          <a:p>
            <a:r>
              <a:rPr lang="fr-CH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Promenade d’automne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 de ski en 2e année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Journée de sport de neige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Joutes sportives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CH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Culturelles et artistiques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Spectacles, cinéma, concerts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Visite d’exposition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Participation à la journée économique</a:t>
            </a:r>
            <a:b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 </a:t>
            </a:r>
            <a:r>
              <a:rPr lang="fr-CH" sz="29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FDVs</a:t>
            </a: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pour les 3</a:t>
            </a:r>
            <a:r>
              <a:rPr lang="fr-CH" sz="2900" b="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fr-CH" sz="2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MP et 4SA</a:t>
            </a:r>
          </a:p>
          <a:p>
            <a:endParaRPr lang="fr-CH" sz="2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28" name="Text Box 1028"/>
          <p:cNvSpPr txBox="1">
            <a:spLocks noChangeArrowheads="1"/>
          </p:cNvSpPr>
          <p:nvPr/>
        </p:nvSpPr>
        <p:spPr bwMode="auto">
          <a:xfrm>
            <a:off x="6096000" y="762001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b="0"/>
          </a:p>
        </p:txBody>
      </p:sp>
      <p:sp>
        <p:nvSpPr>
          <p:cNvPr id="40966" name="Rectangle 1030"/>
          <p:cNvSpPr>
            <a:spLocks noChangeArrowheads="1"/>
          </p:cNvSpPr>
          <p:nvPr/>
        </p:nvSpPr>
        <p:spPr bwMode="auto">
          <a:xfrm>
            <a:off x="956871" y="1981200"/>
            <a:ext cx="513912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fr-CH" sz="900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6295799" y="1776237"/>
            <a:ext cx="5328557" cy="1234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Linguistiques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sz="1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Voyages en Grande-Bretagne ou</a:t>
            </a:r>
            <a:br>
              <a:rPr lang="fr-CH" sz="1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CH" sz="1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Allemagne en 3</a:t>
            </a:r>
            <a:r>
              <a:rPr lang="fr-CH" sz="1800" b="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fr-CH" sz="1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année</a:t>
            </a:r>
          </a:p>
          <a:p>
            <a:endParaRPr lang="fr-CH" sz="2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65093" y="6378816"/>
            <a:ext cx="17700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Verdana" charset="0"/>
                <a:ea typeface="Verdana" charset="0"/>
                <a:cs typeface="Verdana" charset="0"/>
              </a:rPr>
              <a:t>©ECCG2020 Liverpool</a:t>
            </a:r>
          </a:p>
        </p:txBody>
      </p:sp>
      <p:pic>
        <p:nvPicPr>
          <p:cNvPr id="7" name="Image 6" descr="Une image contenant bâtiment, extérieur, personne, route&#10;&#10;Description générée automatiquement">
            <a:extLst>
              <a:ext uri="{FF2B5EF4-FFF2-40B4-BE49-F238E27FC236}">
                <a16:creationId xmlns:a16="http://schemas.microsoft.com/office/drawing/2014/main" id="{A044E9AA-F64F-9D48-8A56-C0484E579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3"/>
          <a:stretch/>
        </p:blipFill>
        <p:spPr>
          <a:xfrm>
            <a:off x="6096000" y="3102449"/>
            <a:ext cx="5115493" cy="32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2180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52788"/>
            <a:ext cx="12192000" cy="7207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Pour plus d’informations</a:t>
            </a:r>
            <a:endParaRPr lang="fr-FR" sz="3200" b="1" dirty="0">
              <a:solidFill>
                <a:srgbClr val="8B151A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40966" name="Rectangle 1030"/>
          <p:cNvSpPr>
            <a:spLocks noChangeArrowheads="1"/>
          </p:cNvSpPr>
          <p:nvPr/>
        </p:nvSpPr>
        <p:spPr bwMode="auto">
          <a:xfrm>
            <a:off x="1224157" y="1641565"/>
            <a:ext cx="900305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</a:rPr>
              <a:t>Sur les formations :</a:t>
            </a: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  <a:hlinkClick r:id="rId3"/>
              </a:rPr>
              <a:t>www.orientation.ch/formations</a:t>
            </a: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</a:rPr>
              <a:t>Sur les prof. HES/ES santé-social</a:t>
            </a: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  <a:hlinkClick r:id="rId4"/>
              </a:rPr>
              <a:t>www.cips.ch</a:t>
            </a: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</a:rPr>
              <a:t>Sur la HES théâtre</a:t>
            </a: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  <a:hlinkClick r:id="rId5"/>
              </a:rPr>
              <a:t>www.hetsr.ch</a:t>
            </a: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</a:rPr>
              <a:t>Sur la HES arts visuels</a:t>
            </a: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  <a:hlinkClick r:id="rId6"/>
              </a:rPr>
              <a:t>www.edhea.ch</a:t>
            </a:r>
            <a:r>
              <a:rPr lang="fr-FR" sz="2000" dirty="0">
                <a:latin typeface="Verdana" pitchFamily="34" charset="0"/>
                <a:ea typeface="ＭＳ Ｐゴシック" pitchFamily="34" charset="-128"/>
              </a:rPr>
              <a:t> </a:t>
            </a:r>
            <a:r>
              <a:rPr lang="fr-FR" sz="2000" dirty="0">
                <a:latin typeface="Verdana" pitchFamily="34" charset="0"/>
                <a:ea typeface="ＭＳ Ｐゴシック" pitchFamily="34" charset="-128"/>
                <a:hlinkClick r:id="rId7"/>
              </a:rPr>
              <a:t>www.hesge/head</a:t>
            </a: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r>
              <a:rPr lang="fr-FR" sz="2000" dirty="0">
                <a:latin typeface="Verdana" pitchFamily="34" charset="0"/>
                <a:ea typeface="ＭＳ Ｐゴシック" pitchFamily="34" charset="-128"/>
                <a:hlinkClick r:id="rId8"/>
              </a:rPr>
              <a:t>www.ecal.ch</a:t>
            </a:r>
            <a:endParaRPr lang="fr-FR" sz="2000" dirty="0">
              <a:latin typeface="Verdana" pitchFamily="34" charset="0"/>
              <a:ea typeface="ＭＳ Ｐゴシック" pitchFamily="34" charset="-128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defRPr/>
            </a:pPr>
            <a:endParaRPr lang="fr-FR" sz="2000" dirty="0"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B71C32-F5CD-6A40-8776-34B7A4F35C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441142"/>
            <a:ext cx="5109481" cy="34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26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90391"/>
            <a:ext cx="12192000" cy="775018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8B151A"/>
                </a:solidFill>
                <a:latin typeface="Verdana" charset="0"/>
                <a:ea typeface="Verdana" charset="0"/>
                <a:cs typeface="Verdana" charset="0"/>
              </a:rPr>
              <a:t>Inscription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1298" y="2236656"/>
            <a:ext cx="9029700" cy="4347023"/>
          </a:xfrm>
        </p:spPr>
        <p:txBody>
          <a:bodyPr>
            <a:noAutofit/>
          </a:bodyPr>
          <a:lstStyle/>
          <a:p>
            <a:pPr>
              <a:tabLst>
                <a:tab pos="444500" algn="l"/>
              </a:tabLst>
            </a:pPr>
            <a:r>
              <a:rPr lang="fr-FR" sz="2800" dirty="0">
                <a:latin typeface="Verdana" charset="0"/>
                <a:ea typeface="Verdana" charset="0"/>
                <a:cs typeface="Verdana" charset="0"/>
              </a:rPr>
              <a:t>15 février 2022</a:t>
            </a:r>
            <a:endParaRPr lang="fr-FR" sz="2400" dirty="0">
              <a:latin typeface="Verdana" charset="0"/>
              <a:ea typeface="Verdana" charset="0"/>
              <a:cs typeface="Verdana" charset="0"/>
            </a:endParaRPr>
          </a:p>
          <a:p>
            <a:pPr>
              <a:tabLst>
                <a:tab pos="444500" algn="l"/>
              </a:tabLst>
            </a:pPr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Par l’intermédiaire du CO</a:t>
            </a:r>
          </a:p>
          <a:p>
            <a:pPr>
              <a:tabLst>
                <a:tab pos="444500" algn="l"/>
              </a:tabLst>
            </a:pPr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Remplir le formulaire complètement et lisiblement</a:t>
            </a:r>
          </a:p>
          <a:p>
            <a:pPr>
              <a:tabLst>
                <a:tab pos="444500" algn="l"/>
              </a:tabLst>
            </a:pPr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SAF formulaire spécifique</a:t>
            </a:r>
          </a:p>
          <a:p>
            <a:pPr>
              <a:tabLst>
                <a:tab pos="444500" algn="l"/>
              </a:tabLst>
            </a:pPr>
            <a:r>
              <a:rPr lang="fr-FR" sz="2800" b="0" dirty="0">
                <a:latin typeface="Verdana" charset="0"/>
                <a:ea typeface="Verdana" charset="0"/>
                <a:cs typeface="Verdana" charset="0"/>
              </a:rPr>
              <a:t>Confirmer l’inscription par l’envoi du carnet scolaire, </a:t>
            </a:r>
            <a:r>
              <a:rPr lang="fr-FR" sz="2800" dirty="0">
                <a:latin typeface="Verdana" charset="0"/>
                <a:ea typeface="Verdana" charset="0"/>
                <a:cs typeface="Verdana" charset="0"/>
              </a:rPr>
              <a:t>30 juin 2022</a:t>
            </a:r>
          </a:p>
          <a:p>
            <a:pPr>
              <a:tabLst>
                <a:tab pos="444500" algn="l"/>
              </a:tabLst>
            </a:pPr>
            <a:endParaRPr lang="fr-FR" sz="3600" b="0" dirty="0"/>
          </a:p>
          <a:p>
            <a:pPr>
              <a:tabLst>
                <a:tab pos="444500" algn="l"/>
              </a:tabLst>
            </a:pPr>
            <a:endParaRPr lang="fr-FR" sz="3600" b="0" dirty="0"/>
          </a:p>
          <a:p>
            <a:pPr>
              <a:tabLst>
                <a:tab pos="444500" algn="l"/>
              </a:tabLst>
            </a:pPr>
            <a:endParaRPr lang="fr-FR" sz="3600" b="0" dirty="0"/>
          </a:p>
          <a:p>
            <a:pPr>
              <a:tabLst>
                <a:tab pos="444500" algn="l"/>
              </a:tabLst>
            </a:pPr>
            <a:endParaRPr lang="fr-FR" sz="3600" dirty="0"/>
          </a:p>
          <a:p>
            <a:pPr>
              <a:tabLst>
                <a:tab pos="444500" algn="l"/>
              </a:tabLst>
            </a:pPr>
            <a:r>
              <a:rPr lang="fr-FR" sz="3600" dirty="0"/>
              <a:t>	</a:t>
            </a:r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817" y="1655284"/>
            <a:ext cx="1382878" cy="116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30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-55054"/>
            <a:ext cx="12192000" cy="160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50255" rIns="0" bIns="0" rtlCol="0" anchor="ctr">
            <a:norm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Renseignements supplémentaires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 rot="21188907">
            <a:off x="6746890" y="1436961"/>
            <a:ext cx="3288220" cy="4714728"/>
            <a:chOff x="4697926" y="1602205"/>
            <a:chExt cx="3288220" cy="471472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07653">
              <a:off x="4697926" y="1602205"/>
              <a:ext cx="3288220" cy="4714728"/>
            </a:xfrm>
            <a:prstGeom prst="rect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</p:pic>
        <p:grpSp>
          <p:nvGrpSpPr>
            <p:cNvPr id="10" name="Grouper 9"/>
            <p:cNvGrpSpPr/>
            <p:nvPr/>
          </p:nvGrpSpPr>
          <p:grpSpPr>
            <a:xfrm>
              <a:off x="5591555" y="5053214"/>
              <a:ext cx="1147647" cy="393404"/>
              <a:chOff x="9248672" y="3730794"/>
              <a:chExt cx="1147647" cy="393404"/>
            </a:xfrm>
          </p:grpSpPr>
          <p:sp>
            <p:nvSpPr>
              <p:cNvPr id="7" name="Rectangle 6"/>
              <p:cNvSpPr/>
              <p:nvPr/>
            </p:nvSpPr>
            <p:spPr>
              <a:xfrm rot="409448">
                <a:off x="9248672" y="3730794"/>
                <a:ext cx="1147647" cy="393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 rot="446752">
                <a:off x="9306969" y="3781896"/>
                <a:ext cx="10310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Janvier 2021</a:t>
                </a:r>
              </a:p>
            </p:txBody>
          </p:sp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1C4B580-542B-474B-8FA7-74B4A3E542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68" y="1435316"/>
            <a:ext cx="3315802" cy="47329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1303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 noChangeArrowheads="1"/>
          </p:cNvSpPr>
          <p:nvPr>
            <p:ph type="title"/>
          </p:nvPr>
        </p:nvSpPr>
        <p:spPr bwMode="auto">
          <a:xfrm>
            <a:off x="538932" y="607839"/>
            <a:ext cx="6768611" cy="160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50255" rIns="0" bIns="0" rtlCol="0" anchor="ctr"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Une visite virtuelle 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1260" y="5207168"/>
            <a:ext cx="280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Verdana" pitchFamily="34" charset="0"/>
                <a:hlinkClick r:id="rId2"/>
              </a:rPr>
              <a:t>www. eccgmartigny.ch</a:t>
            </a:r>
            <a:endParaRPr lang="fr-FR" dirty="0"/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7307542" y="3090782"/>
            <a:ext cx="4572579" cy="775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9D1E23"/>
                </a:solidFill>
                <a:latin typeface="Verdana" charset="0"/>
                <a:ea typeface="Verdana" charset="0"/>
                <a:cs typeface="Verdana" charset="0"/>
              </a:rPr>
              <a:t>Contacts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7307542" y="4053652"/>
            <a:ext cx="46995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4500" algn="l"/>
              </a:tabLst>
            </a:pPr>
            <a:r>
              <a:rPr lang="fr-FR" sz="2000" dirty="0">
                <a:latin typeface="Verdana" charset="0"/>
                <a:ea typeface="Verdana" charset="0"/>
                <a:cs typeface="Verdana" charset="0"/>
              </a:rPr>
              <a:t>Sandra Deslarzes, Directrice </a:t>
            </a:r>
          </a:p>
          <a:p>
            <a:pPr>
              <a:tabLst>
                <a:tab pos="444500" algn="l"/>
              </a:tabLst>
            </a:pPr>
            <a:r>
              <a:rPr lang="fr-FR" sz="2000" cap="all" dirty="0">
                <a:latin typeface="Verdana" charset="0"/>
                <a:ea typeface="Verdana" charset="0"/>
                <a:cs typeface="Verdana" charset="0"/>
              </a:rPr>
              <a:t>027 607 39 10</a:t>
            </a:r>
          </a:p>
          <a:p>
            <a:pPr fontAlgn="auto"/>
            <a:r>
              <a:rPr lang="fr-FR" u="sng">
                <a:hlinkClick r:id="rId4"/>
              </a:rPr>
              <a:t>direction.eccgmartigny@edu.vs.ch</a:t>
            </a:r>
            <a:endParaRPr lang="fr-FR"/>
          </a:p>
          <a:p>
            <a:pPr>
              <a:buClr>
                <a:schemeClr val="hlink"/>
              </a:buClr>
              <a:buSzPct val="80000"/>
              <a:defRPr/>
            </a:pPr>
            <a:endParaRPr lang="fr-FR" sz="1600" dirty="0"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chemeClr val="hlink"/>
              </a:buClr>
              <a:buSzPct val="80000"/>
              <a:defRPr/>
            </a:pPr>
            <a:endParaRPr lang="fr-FR" sz="1600" dirty="0">
              <a:latin typeface="Verdana" charset="0"/>
              <a:ea typeface="Verdana" charset="0"/>
              <a:cs typeface="Verdana" charset="0"/>
            </a:endParaRPr>
          </a:p>
          <a:p>
            <a:pPr>
              <a:tabLst>
                <a:tab pos="444500" algn="l"/>
              </a:tabLst>
            </a:pPr>
            <a:endParaRPr lang="fr-FR" sz="1600" dirty="0"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chemeClr val="hlink"/>
              </a:buClr>
              <a:buSzPct val="80000"/>
              <a:defRPr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2" y="2248976"/>
            <a:ext cx="5780053" cy="282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651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8610600" cy="1371600"/>
          </a:xfrm>
        </p:spPr>
        <p:txBody>
          <a:bodyPr/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Une VIDEO de Présentation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300" dirty="0">
                <a:latin typeface="Verdana" panose="020B0604030504040204" pitchFamily="34" charset="0"/>
                <a:ea typeface="Verdana" panose="020B0604030504040204" pitchFamily="34" charset="0"/>
              </a:rPr>
              <a:t>Cette </a:t>
            </a:r>
            <a:r>
              <a:rPr lang="fr-FR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video</a:t>
            </a:r>
            <a:r>
              <a:rPr lang="fr-FR" sz="2300" dirty="0">
                <a:latin typeface="Verdana" panose="020B0604030504040204" pitchFamily="34" charset="0"/>
                <a:ea typeface="Verdana" panose="020B0604030504040204" pitchFamily="34" charset="0"/>
              </a:rPr>
              <a:t> de quelques minutes a été réalisée par Christophe Vauthey, ancien élève de la filière arts de la scène, théâtre.</a:t>
            </a:r>
          </a:p>
          <a:p>
            <a:r>
              <a:rPr lang="fr-FR" sz="2300" dirty="0">
                <a:latin typeface="Verdana" panose="020B0604030504040204" pitchFamily="34" charset="0"/>
                <a:ea typeface="Verdana" panose="020B0604030504040204" pitchFamily="34" charset="0"/>
              </a:rPr>
              <a:t>Vous pouvez la visionner en suivant le lien ci-dessous :</a:t>
            </a:r>
          </a:p>
          <a:p>
            <a:endParaRPr lang="fr-FR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23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https://www.eccgmartigny.ch/fr/pages/video-291</a:t>
            </a:r>
            <a:endParaRPr lang="fr-FR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8721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8740"/>
            <a:ext cx="12192000" cy="72534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9D1E23"/>
                </a:solidFill>
                <a:latin typeface="Verdana" charset="0"/>
                <a:ea typeface="Verdana" charset="0"/>
                <a:cs typeface="Verdana" charset="0"/>
              </a:rPr>
              <a:t>Merci pour votre attention</a:t>
            </a:r>
            <a:br>
              <a:rPr lang="fr-FR" sz="3200" b="1" dirty="0">
                <a:solidFill>
                  <a:srgbClr val="9D1E23"/>
                </a:solidFill>
                <a:latin typeface="Verdana" charset="0"/>
                <a:ea typeface="Verdana" charset="0"/>
                <a:cs typeface="Verdana" charset="0"/>
              </a:rPr>
            </a:br>
            <a:endParaRPr lang="fr-FR" sz="2200" b="1" dirty="0">
              <a:solidFill>
                <a:srgbClr val="9D1E2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Image 4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7978" y="5757868"/>
            <a:ext cx="739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44500" algn="l"/>
              </a:tabLst>
            </a:pPr>
            <a:endParaRPr lang="fr-FR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Image 5" descr="Une image contenant extérieur, rivière, pont, bâtiment&#10;&#10;Description générée automatiquement">
            <a:extLst>
              <a:ext uri="{FF2B5EF4-FFF2-40B4-BE49-F238E27FC236}">
                <a16:creationId xmlns:a16="http://schemas.microsoft.com/office/drawing/2014/main" id="{796C2AA6-4DDE-C34F-9EF1-D2BA765C7A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4"/>
          <a:stretch/>
        </p:blipFill>
        <p:spPr>
          <a:xfrm>
            <a:off x="1807227" y="1611826"/>
            <a:ext cx="8577546" cy="48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662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5 P</a:t>
            </a:r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ÔLES DE FORMATION EN VALAIS</a:t>
            </a:r>
          </a:p>
          <a:p>
            <a:pPr algn="ctr"/>
            <a:r>
              <a:rPr lang="fr-CH" sz="32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POUR LES ECCG</a:t>
            </a:r>
            <a:endParaRPr lang="fr-FR" sz="3200" dirty="0">
              <a:solidFill>
                <a:srgbClr val="8B151A"/>
              </a:solidFill>
            </a:endParaRP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727994" y="1857420"/>
            <a:ext cx="8736012" cy="3852128"/>
            <a:chOff x="700" y="1280"/>
            <a:chExt cx="5300" cy="233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568"/>
            <a:stretch/>
          </p:blipFill>
          <p:spPr bwMode="auto">
            <a:xfrm>
              <a:off x="700" y="1280"/>
              <a:ext cx="5300" cy="233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600" y="2748"/>
              <a:ext cx="100" cy="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b="0">
                <a:cs typeface="Arial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288" y="1948"/>
              <a:ext cx="940" cy="26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481" tIns="50241" rIns="100481" bIns="50241" anchor="ctr"/>
            <a:lstStyle>
              <a:lvl1pPr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CH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Martigny</a:t>
              </a:r>
              <a:endParaRPr lang="fr-FR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1650" y="2209"/>
              <a:ext cx="0" cy="52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3" name="Oval 18"/>
            <p:cNvSpPr>
              <a:spLocks noChangeArrowheads="1"/>
            </p:cNvSpPr>
            <p:nvPr/>
          </p:nvSpPr>
          <p:spPr bwMode="auto">
            <a:xfrm>
              <a:off x="3314" y="2256"/>
              <a:ext cx="99" cy="87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b="0">
                <a:cs typeface="Arial" charset="0"/>
              </a:endParaRP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3118" y="1567"/>
              <a:ext cx="595" cy="26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481" tIns="50241" rIns="100481" bIns="50241" anchor="ctr"/>
            <a:lstStyle>
              <a:lvl1pPr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CH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Sierre</a:t>
              </a:r>
              <a:endParaRPr lang="fr-FR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>
              <a:off x="3350" y="1814"/>
              <a:ext cx="14" cy="421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7" name="Oval 22"/>
            <p:cNvSpPr>
              <a:spLocks noChangeArrowheads="1"/>
            </p:cNvSpPr>
            <p:nvPr/>
          </p:nvSpPr>
          <p:spPr bwMode="auto">
            <a:xfrm>
              <a:off x="4924" y="2144"/>
              <a:ext cx="98" cy="88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b="0">
                <a:cs typeface="Arial" charset="0"/>
              </a:endParaRPr>
            </a:p>
          </p:txBody>
        </p: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4685" y="1599"/>
              <a:ext cx="644" cy="26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481" tIns="50241" rIns="100481" bIns="50241" anchor="ctr"/>
            <a:lstStyle>
              <a:lvl1pPr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CH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Brigue</a:t>
              </a:r>
              <a:endParaRPr lang="fr-FR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H="1">
              <a:off x="4967" y="1832"/>
              <a:ext cx="7" cy="327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grpSp>
          <p:nvGrpSpPr>
            <p:cNvPr id="20" name="Group 38"/>
            <p:cNvGrpSpPr>
              <a:grpSpLocks/>
            </p:cNvGrpSpPr>
            <p:nvPr/>
          </p:nvGrpSpPr>
          <p:grpSpPr bwMode="auto">
            <a:xfrm>
              <a:off x="2562" y="1528"/>
              <a:ext cx="495" cy="958"/>
              <a:chOff x="2916" y="1471"/>
              <a:chExt cx="543" cy="1104"/>
            </a:xfrm>
          </p:grpSpPr>
          <p:sp>
            <p:nvSpPr>
              <p:cNvPr id="25" name="Oval 14"/>
              <p:cNvSpPr>
                <a:spLocks noChangeArrowheads="1"/>
              </p:cNvSpPr>
              <p:nvPr/>
            </p:nvSpPr>
            <p:spPr bwMode="auto">
              <a:xfrm>
                <a:off x="3079" y="2474"/>
                <a:ext cx="109" cy="101"/>
              </a:xfrm>
              <a:prstGeom prst="ellipse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b="0">
                  <a:cs typeface="Arial" charset="0"/>
                </a:endParaRPr>
              </a:p>
            </p:txBody>
          </p:sp>
          <p:sp>
            <p:nvSpPr>
              <p:cNvPr id="26" name="Text Box 15"/>
              <p:cNvSpPr txBox="1">
                <a:spLocks noChangeArrowheads="1"/>
              </p:cNvSpPr>
              <p:nvPr/>
            </p:nvSpPr>
            <p:spPr bwMode="auto">
              <a:xfrm>
                <a:off x="2916" y="1471"/>
                <a:ext cx="543" cy="304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481" tIns="50241" rIns="100481" bIns="50241" anchor="ctr"/>
              <a:lstStyle>
                <a:lvl1pPr defTabSz="1004888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1004888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1004888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1004888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1004888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fr-CH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Sion</a:t>
                </a:r>
                <a:endParaRPr lang="fr-FR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>
                <a:off x="3133" y="1749"/>
                <a:ext cx="0" cy="70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21" name="Oval 25"/>
            <p:cNvSpPr>
              <a:spLocks noChangeAspect="1" noChangeArrowheads="1"/>
            </p:cNvSpPr>
            <p:nvPr/>
          </p:nvSpPr>
          <p:spPr bwMode="auto">
            <a:xfrm>
              <a:off x="2676" y="2358"/>
              <a:ext cx="165" cy="157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b="0">
                <a:cs typeface="Arial" charset="0"/>
              </a:endParaRPr>
            </a:p>
          </p:txBody>
        </p:sp>
        <p:sp>
          <p:nvSpPr>
            <p:cNvPr id="22" name="Oval 30"/>
            <p:cNvSpPr>
              <a:spLocks noChangeArrowheads="1"/>
            </p:cNvSpPr>
            <p:nvPr/>
          </p:nvSpPr>
          <p:spPr bwMode="auto">
            <a:xfrm>
              <a:off x="1273" y="2261"/>
              <a:ext cx="100" cy="87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b="0">
                <a:cs typeface="Arial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981" y="1587"/>
              <a:ext cx="941" cy="26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481" tIns="50241" rIns="100481" bIns="50241" anchor="ctr"/>
            <a:lstStyle>
              <a:lvl1pPr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04888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04888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fr-CH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Monthey</a:t>
              </a:r>
              <a:endParaRPr lang="fr-FR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1308" y="1813"/>
              <a:ext cx="13" cy="457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pic>
        <p:nvPicPr>
          <p:cNvPr id="28" name="Image 27" descr="v1_couleu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4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9900" y="553084"/>
            <a:ext cx="1045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CH" sz="3200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L’ECCG de Martigny, c’est aujourd’hui …</a:t>
            </a:r>
            <a:endParaRPr lang="fr-FR" sz="3200" dirty="0">
              <a:solidFill>
                <a:schemeClr val="tx2">
                  <a:lumMod val="7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95785" y="3418935"/>
            <a:ext cx="373185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CH" sz="2800" dirty="0">
                <a:latin typeface="Verdana" charset="0"/>
                <a:ea typeface="Verdana" charset="0"/>
                <a:cs typeface="Verdana" charset="0"/>
              </a:rPr>
              <a:t>470 élèves</a:t>
            </a:r>
          </a:p>
          <a:p>
            <a:pPr>
              <a:defRPr/>
            </a:pPr>
            <a:endParaRPr lang="fr-CH" sz="2800" dirty="0">
              <a:latin typeface="Verdana" charset="0"/>
              <a:ea typeface="Verdana" charset="0"/>
              <a:cs typeface="Verdana" charset="0"/>
            </a:endParaRPr>
          </a:p>
          <a:p>
            <a:pPr>
              <a:defRPr/>
            </a:pPr>
            <a:r>
              <a:rPr lang="fr-CH" sz="2800" dirty="0">
                <a:latin typeface="Verdana" charset="0"/>
                <a:ea typeface="Verdana" charset="0"/>
                <a:cs typeface="Verdana" charset="0"/>
              </a:rPr>
              <a:t>22 classes </a:t>
            </a:r>
          </a:p>
          <a:p>
            <a:pPr>
              <a:defRPr/>
            </a:pPr>
            <a:r>
              <a:rPr lang="fr-CH" sz="2800" dirty="0">
                <a:latin typeface="Verdana" charset="0"/>
                <a:ea typeface="Verdana" charset="0"/>
                <a:cs typeface="Verdana" charset="0"/>
              </a:rPr>
              <a:t>dont 4 pour sportifs et artistes </a:t>
            </a:r>
          </a:p>
          <a:p>
            <a:pPr>
              <a:spcBef>
                <a:spcPct val="50000"/>
              </a:spcBef>
              <a:defRPr/>
            </a:pPr>
            <a:r>
              <a:rPr lang="fr-CH" sz="2800" dirty="0">
                <a:latin typeface="Verdana" charset="0"/>
                <a:ea typeface="Verdana" charset="0"/>
                <a:cs typeface="Verdana" charset="0"/>
              </a:rPr>
              <a:t>44 enseignants</a:t>
            </a:r>
            <a:endParaRPr lang="fr-FR" sz="28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Image 5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F7AF5E-5040-1946-972A-9A14B8243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1" b="18609"/>
          <a:stretch/>
        </p:blipFill>
        <p:spPr>
          <a:xfrm>
            <a:off x="469900" y="1657591"/>
            <a:ext cx="7538730" cy="47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6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010" name="Group 16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968651"/>
              </p:ext>
            </p:extLst>
          </p:nvPr>
        </p:nvGraphicFramePr>
        <p:xfrm>
          <a:off x="1855466" y="2129882"/>
          <a:ext cx="8481068" cy="3408449"/>
        </p:xfrm>
        <a:graphic>
          <a:graphicData uri="http://schemas.openxmlformats.org/drawingml/2006/table">
            <a:tbl>
              <a:tblPr/>
              <a:tblGrid>
                <a:gridCol w="3255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0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598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C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Verdana" charset="0"/>
                          <a:cs typeface="Verdana" charset="0"/>
                        </a:rPr>
                        <a:t>ECCG</a:t>
                      </a:r>
                      <a:endParaRPr lang="fr-FR" sz="3200" b="0" kern="1200" dirty="0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89988" marR="89988" marT="46800" marB="468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1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ÉCOLE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DE</a:t>
                      </a:r>
                      <a:r>
                        <a:rPr lang="fr-CH" sz="2000" b="0" kern="1200" baseline="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</a:t>
                      </a: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COMMERCE</a:t>
                      </a:r>
                      <a:endParaRPr lang="fr-FR" sz="20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89988" marR="8998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ÉCOLE</a:t>
                      </a:r>
                      <a:endParaRPr kumimoji="0" lang="fr-CH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charset="0"/>
                        <a:ea typeface="Verdana" charset="0"/>
                        <a:cs typeface="Verdan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0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DE CULTURE GÉNÉRALE</a:t>
                      </a:r>
                      <a:endParaRPr lang="fr-FR" sz="20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89988" marR="8998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5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1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EC – SAF</a:t>
                      </a:r>
                      <a:endParaRPr lang="fr-FR" sz="2000" b="1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89988" marR="8998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sz="2000" b="1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Social</a:t>
                      </a:r>
                      <a:endParaRPr lang="fr-FR" sz="2000" b="1" kern="1200" baseline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sz="2000" b="1" kern="1200" baseline="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pédagogie</a:t>
                      </a:r>
                      <a:endParaRPr lang="fr-FR" sz="2000" b="1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89988" marR="8998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endParaRPr lang="fr-FR" sz="20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sz="2000" b="1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Santé pédagogie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H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89988" marR="8998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endParaRPr lang="fr-CH" sz="18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1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Social</a:t>
                      </a:r>
                      <a:r>
                        <a:rPr lang="fr-CH" sz="1800" b="1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CH" sz="2000" b="1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Art</a:t>
                      </a:r>
                      <a:r>
                        <a:rPr lang="fr-CH" sz="1800" b="1" kern="1200" dirty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de la scène </a:t>
                      </a:r>
                      <a:r>
                        <a:rPr lang="fr-CH" sz="1800" b="0" kern="1200" dirty="0">
                          <a:solidFill>
                            <a:srgbClr val="FF0000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(théâtre)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endParaRPr lang="fr-FR" sz="18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89988" marR="8998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27038"/>
            <a:ext cx="12192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0255" rIns="0" bIns="0" anchor="ctr"/>
          <a:lstStyle/>
          <a:p>
            <a:pPr algn="ctr">
              <a:defRPr/>
            </a:pPr>
            <a:r>
              <a:rPr lang="fr-FR" sz="3200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VOIES DE FORMATION</a:t>
            </a: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27038"/>
            <a:ext cx="12192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0255" rIns="0" bIns="0" anchor="ctr"/>
          <a:lstStyle/>
          <a:p>
            <a:pPr algn="ctr">
              <a:defRPr/>
            </a:pPr>
            <a:r>
              <a:rPr lang="fr-FR" sz="3200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Répartition des élèves</a:t>
            </a: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097871" y="5597489"/>
            <a:ext cx="5996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Verdana" charset="0"/>
                <a:ea typeface="Verdana" charset="0"/>
                <a:cs typeface="Verdana" charset="0"/>
              </a:rPr>
              <a:t>63 % École de culture générale</a:t>
            </a:r>
          </a:p>
          <a:p>
            <a:r>
              <a:rPr lang="fr-FR" sz="2000" dirty="0">
                <a:latin typeface="Verdana" charset="0"/>
                <a:ea typeface="Verdana" charset="0"/>
                <a:cs typeface="Verdana" charset="0"/>
              </a:rPr>
              <a:t>37 % École de commerce dont 15 % en SAF </a:t>
            </a:r>
          </a:p>
        </p:txBody>
      </p:sp>
      <p:graphicFrame>
        <p:nvGraphicFramePr>
          <p:cNvPr id="9" name="Graphique 4" descr="Graphique en secteurs illustrant les ventes du premier trimestre par composant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529507"/>
              </p:ext>
            </p:extLst>
          </p:nvPr>
        </p:nvGraphicFramePr>
        <p:xfrm>
          <a:off x="3176491" y="1947862"/>
          <a:ext cx="5917637" cy="338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5494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24501"/>
            <a:ext cx="12192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0255" rIns="0" bIns="0" anchor="ctr"/>
          <a:lstStyle/>
          <a:p>
            <a:pPr algn="ctr">
              <a:defRPr/>
            </a:pPr>
            <a:r>
              <a:rPr lang="fr-FR" sz="3200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Conditions d’admission</a:t>
            </a:r>
          </a:p>
          <a:p>
            <a:pPr algn="ctr">
              <a:defRPr/>
            </a:pPr>
            <a:r>
              <a:rPr lang="fr-FR" sz="2400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À l’ECCG 2022-2023 </a:t>
            </a:r>
            <a:r>
              <a:rPr lang="fr-FR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(SOUS </a:t>
            </a:r>
            <a:r>
              <a:rPr lang="fr-FR" b="1" cap="all" dirty="0" err="1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RéSERVE</a:t>
            </a:r>
            <a:r>
              <a:rPr lang="fr-FR" b="1" cap="all" dirty="0">
                <a:solidFill>
                  <a:schemeClr val="tx2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</p:txBody>
      </p:sp>
      <p:pic>
        <p:nvPicPr>
          <p:cNvPr id="8" name="Image 7" descr="v1_coule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0" y="217574"/>
            <a:ext cx="816738" cy="1064088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687" y="1924761"/>
            <a:ext cx="6660279" cy="346334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0687" y="5380672"/>
            <a:ext cx="8575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Dans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tous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les 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cas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:</a:t>
            </a:r>
            <a:endParaRPr lang="fr-CH" dirty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la 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moyenne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générale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≥ 4</a:t>
            </a:r>
            <a:endParaRPr lang="fr-CH" dirty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pas de 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combinaison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de notes 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excluant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la promotion</a:t>
            </a:r>
            <a:br>
              <a:rPr lang="en-US" dirty="0">
                <a:latin typeface="Verdana" charset="0"/>
                <a:ea typeface="Verdana" charset="0"/>
                <a:cs typeface="Verdana" charset="0"/>
              </a:rPr>
            </a:br>
            <a:r>
              <a:rPr lang="en-US" dirty="0">
                <a:latin typeface="Verdana" charset="0"/>
                <a:ea typeface="Verdana" charset="0"/>
                <a:cs typeface="Verdana" charset="0"/>
              </a:rPr>
              <a:t> (1 note 1, 2 notes 2, 1 note 2 et 2 notes 3, plus de 3 notes 3)</a:t>
            </a:r>
            <a:endParaRPr lang="fr-CH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4942" y="3842420"/>
            <a:ext cx="6939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8B151A"/>
                </a:solidFill>
                <a:latin typeface="Verdana" pitchFamily="34" charset="0"/>
                <a:ea typeface="ＭＳ Ｐゴシック" pitchFamily="34" charset="-128"/>
              </a:rPr>
              <a:t>ÉCOLE DE COMMERCE</a:t>
            </a:r>
            <a:endParaRPr lang="fr-FR" sz="3600" dirty="0">
              <a:solidFill>
                <a:srgbClr val="8B151A"/>
              </a:solidFill>
            </a:endParaRPr>
          </a:p>
        </p:txBody>
      </p:sp>
      <p:pic>
        <p:nvPicPr>
          <p:cNvPr id="6" name="Image 5" descr="v1_couleu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28" y="1922607"/>
            <a:ext cx="2394857" cy="31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70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Essentiel.thmx</Template>
  <TotalTime>511</TotalTime>
  <Words>1566</Words>
  <Application>Microsoft Office PowerPoint</Application>
  <PresentationFormat>Grand écran</PresentationFormat>
  <Paragraphs>374</Paragraphs>
  <Slides>38</Slides>
  <Notes>18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Essentiel</vt:lpstr>
      <vt:lpstr>Présentation PowerPoint</vt:lpstr>
      <vt:lpstr>Présentation PowerPoint</vt:lpstr>
      <vt:lpstr>Présentation PowerPoint</vt:lpstr>
      <vt:lpstr>Présentation PowerPoint</vt:lpstr>
      <vt:lpstr>L’ECCG de Martigny, c’est aujourd’hui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Grille Horaire  </vt:lpstr>
      <vt:lpstr>Présentation PowerPoint</vt:lpstr>
      <vt:lpstr>Présentation PowerPoint</vt:lpstr>
      <vt:lpstr>Conditions d’admission  en filière SAF</vt:lpstr>
      <vt:lpstr>Critères sportifs ou artistiques</vt:lpstr>
      <vt:lpstr>Présentation PowerPoint</vt:lpstr>
      <vt:lpstr>Présentation PowerPoint</vt:lpstr>
      <vt:lpstr>Horaire adapté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Maturité «THEATRE»</vt:lpstr>
      <vt:lpstr>Débouchés Filière "santé"</vt:lpstr>
      <vt:lpstr>Débouchés Filière "santé"</vt:lpstr>
      <vt:lpstr>Débouchés Filière "social"</vt:lpstr>
      <vt:lpstr>Des activités extrascolaires </vt:lpstr>
      <vt:lpstr>Pour plus d’informations</vt:lpstr>
      <vt:lpstr>Inscription</vt:lpstr>
      <vt:lpstr>Renseignements supplémentaires</vt:lpstr>
      <vt:lpstr>Une visite virtuelle </vt:lpstr>
      <vt:lpstr>Une VIDEO de Présentation</vt:lpstr>
      <vt:lpstr>Merci pour votre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Arts Formation</dc:title>
  <dc:creator>Défayes Manuela</dc:creator>
  <cp:lastModifiedBy>DESLARZES Sandra</cp:lastModifiedBy>
  <cp:revision>211</cp:revision>
  <dcterms:created xsi:type="dcterms:W3CDTF">2012-09-16T13:15:08Z</dcterms:created>
  <dcterms:modified xsi:type="dcterms:W3CDTF">2021-11-18T09:03:25Z</dcterms:modified>
</cp:coreProperties>
</file>